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2"/>
  </p:notesMasterIdLst>
  <p:handoutMasterIdLst>
    <p:handoutMasterId r:id="rId73"/>
  </p:handoutMasterIdLst>
  <p:sldIdLst>
    <p:sldId id="486" r:id="rId6"/>
    <p:sldId id="408" r:id="rId7"/>
    <p:sldId id="409" r:id="rId8"/>
    <p:sldId id="410" r:id="rId9"/>
    <p:sldId id="411" r:id="rId10"/>
    <p:sldId id="412" r:id="rId11"/>
    <p:sldId id="413" r:id="rId12"/>
    <p:sldId id="473" r:id="rId13"/>
    <p:sldId id="415" r:id="rId14"/>
    <p:sldId id="416" r:id="rId15"/>
    <p:sldId id="417" r:id="rId16"/>
    <p:sldId id="487" r:id="rId17"/>
    <p:sldId id="418" r:id="rId18"/>
    <p:sldId id="419" r:id="rId19"/>
    <p:sldId id="420" r:id="rId20"/>
    <p:sldId id="421" r:id="rId21"/>
    <p:sldId id="422" r:id="rId22"/>
    <p:sldId id="468" r:id="rId23"/>
    <p:sldId id="423" r:id="rId24"/>
    <p:sldId id="424" r:id="rId25"/>
    <p:sldId id="505" r:id="rId26"/>
    <p:sldId id="425" r:id="rId27"/>
    <p:sldId id="488" r:id="rId28"/>
    <p:sldId id="489" r:id="rId29"/>
    <p:sldId id="426" r:id="rId30"/>
    <p:sldId id="490" r:id="rId31"/>
    <p:sldId id="427" r:id="rId32"/>
    <p:sldId id="428" r:id="rId33"/>
    <p:sldId id="429" r:id="rId34"/>
    <p:sldId id="491" r:id="rId35"/>
    <p:sldId id="492" r:id="rId36"/>
    <p:sldId id="493" r:id="rId37"/>
    <p:sldId id="431" r:id="rId38"/>
    <p:sldId id="494" r:id="rId39"/>
    <p:sldId id="435" r:id="rId40"/>
    <p:sldId id="436" r:id="rId41"/>
    <p:sldId id="437" r:id="rId42"/>
    <p:sldId id="438" r:id="rId43"/>
    <p:sldId id="501" r:id="rId44"/>
    <p:sldId id="502" r:id="rId45"/>
    <p:sldId id="440" r:id="rId46"/>
    <p:sldId id="441" r:id="rId47"/>
    <p:sldId id="442" r:id="rId48"/>
    <p:sldId id="495" r:id="rId49"/>
    <p:sldId id="496" r:id="rId50"/>
    <p:sldId id="497" r:id="rId51"/>
    <p:sldId id="498" r:id="rId52"/>
    <p:sldId id="499" r:id="rId53"/>
    <p:sldId id="445" r:id="rId54"/>
    <p:sldId id="446" r:id="rId55"/>
    <p:sldId id="447" r:id="rId56"/>
    <p:sldId id="448" r:id="rId57"/>
    <p:sldId id="449" r:id="rId58"/>
    <p:sldId id="450" r:id="rId59"/>
    <p:sldId id="451" r:id="rId60"/>
    <p:sldId id="452" r:id="rId61"/>
    <p:sldId id="453" r:id="rId62"/>
    <p:sldId id="454" r:id="rId63"/>
    <p:sldId id="455" r:id="rId64"/>
    <p:sldId id="456" r:id="rId65"/>
    <p:sldId id="471" r:id="rId66"/>
    <p:sldId id="457" r:id="rId67"/>
    <p:sldId id="500" r:id="rId68"/>
    <p:sldId id="503" r:id="rId69"/>
    <p:sldId id="472" r:id="rId70"/>
    <p:sldId id="298" r:id="rId71"/>
  </p:sldIdLst>
  <p:sldSz cx="9144000" cy="6858000" type="screen4x3"/>
  <p:notesSz cx="6858000" cy="9144000"/>
  <p:embeddedFontLst>
    <p:embeddedFont>
      <p:font typeface="Noto Sans Symbols" panose="020B0604020202020204" charset="0"/>
      <p:regular r:id="rId74"/>
      <p:bold r:id="rId75"/>
      <p:italic r:id="rId76"/>
      <p:boldItalic r:id="rId77"/>
    </p:embeddedFont>
    <p:embeddedFont>
      <p:font typeface="Segoe UI" panose="020B0502040204020203" pitchFamily="34" charset="0"/>
      <p:regular r:id="rId78"/>
      <p:bold r:id="rId79"/>
      <p:italic r:id="rId80"/>
      <p:boldItalic r:id="rId81"/>
    </p:embeddedFont>
    <p:embeddedFont>
      <p:font typeface="Verdana" panose="020B060403050404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herla, Bhanuprakash" initials="SB" lastIdx="3" clrIdx="7">
    <p:extLst>
      <p:ext uri="{19B8F6BF-5375-455C-9EA6-DF929625EA0E}">
        <p15:presenceInfo xmlns:p15="http://schemas.microsoft.com/office/powerpoint/2012/main" userId="S::bhanuprakash.sherla1@pearson.com::5b20508d-6c0f-42af-b8db-6b4d3ca3fbf6" providerId="AD"/>
      </p:ext>
    </p:extLst>
  </p:cmAuthor>
  <p:cmAuthor id="1" name="Ruchi Sachdev" initials="" lastIdx="8" clrIdx="1"/>
  <p:cmAuthor id="8" name="Buonanno, Lena" initials="BL" lastIdx="10" clrIdx="8">
    <p:extLst>
      <p:ext uri="{19B8F6BF-5375-455C-9EA6-DF929625EA0E}">
        <p15:presenceInfo xmlns:p15="http://schemas.microsoft.com/office/powerpoint/2012/main" userId="S::lena.buonanno@pearson.com::b7db25ab-1acc-4b12-b56c-c0da7966ba58" providerId="AD"/>
      </p:ext>
    </p:extLst>
  </p:cmAuthor>
  <p:cmAuthor id="2" name="Sarah Reusché" initials="" lastIdx="13" clrIdx="2"/>
  <p:cmAuthor id="9" name="mike casey" initials="mc" lastIdx="11" clrIdx="9">
    <p:extLst>
      <p:ext uri="{19B8F6BF-5375-455C-9EA6-DF929625EA0E}">
        <p15:presenceInfo xmlns:p15="http://schemas.microsoft.com/office/powerpoint/2012/main" userId="f2cf422709588120" providerId="Windows Live"/>
      </p:ext>
    </p:extLst>
  </p:cmAuthor>
  <p:cmAuthor id="3" name="Nitin Shankar" initials="" lastIdx="6" clrIdx="3"/>
  <p:cmAuthor id="10" name="CE" initials="CE" lastIdx="4"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5417" autoAdjust="0"/>
  </p:normalViewPr>
  <p:slideViewPr>
    <p:cSldViewPr snapToGrid="0" snapToObjects="1">
      <p:cViewPr varScale="1">
        <p:scale>
          <a:sx n="105" d="100"/>
          <a:sy n="105" d="100"/>
        </p:scale>
        <p:origin x="1788" y="108"/>
      </p:cViewPr>
      <p:guideLst>
        <p:guide orient="horz" pos="3929"/>
        <p:guide pos="295"/>
        <p:guide orient="horz" pos="119"/>
        <p:guide orient="horz" pos="822"/>
        <p:guide orient="horz" pos="981"/>
        <p:guide pos="5465"/>
      </p:guideLst>
    </p:cSldViewPr>
  </p:slideViewPr>
  <p:outlineViewPr>
    <p:cViewPr>
      <p:scale>
        <a:sx n="33" d="100"/>
        <a:sy n="33" d="100"/>
      </p:scale>
      <p:origin x="0" y="-3132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C8259D63-B715-48DE-B2ED-2B2C86BC9027}"/>
    <pc:docChg chg="modSld">
      <pc:chgData name="Chellapandi Murugan" userId="213f20c9-52d8-446b-ab6b-14b65f01aa8b" providerId="ADAL" clId="{C8259D63-B715-48DE-B2ED-2B2C86BC9027}" dt="2024-03-23T13:59:58.700" v="5" actId="1035"/>
      <pc:docMkLst>
        <pc:docMk/>
      </pc:docMkLst>
      <pc:sldChg chg="modSp mod">
        <pc:chgData name="Chellapandi Murugan" userId="213f20c9-52d8-446b-ab6b-14b65f01aa8b" providerId="ADAL" clId="{C8259D63-B715-48DE-B2ED-2B2C86BC9027}" dt="2024-03-23T13:54:40.582" v="0" actId="947"/>
        <pc:sldMkLst>
          <pc:docMk/>
          <pc:sldMk cId="369116042" sldId="441"/>
        </pc:sldMkLst>
        <pc:spChg chg="mod">
          <ac:chgData name="Chellapandi Murugan" userId="213f20c9-52d8-446b-ab6b-14b65f01aa8b" providerId="ADAL" clId="{C8259D63-B715-48DE-B2ED-2B2C86BC9027}" dt="2024-03-23T13:54:40.582" v="0" actId="947"/>
          <ac:spMkLst>
            <pc:docMk/>
            <pc:sldMk cId="369116042" sldId="441"/>
            <ac:spMk id="2" creationId="{00000000-0000-0000-0000-000000000000}"/>
          </ac:spMkLst>
        </pc:spChg>
      </pc:sldChg>
      <pc:sldChg chg="modSp mod">
        <pc:chgData name="Chellapandi Murugan" userId="213f20c9-52d8-446b-ab6b-14b65f01aa8b" providerId="ADAL" clId="{C8259D63-B715-48DE-B2ED-2B2C86BC9027}" dt="2024-03-23T13:59:58.700" v="5" actId="1035"/>
        <pc:sldMkLst>
          <pc:docMk/>
          <pc:sldMk cId="4001851755" sldId="503"/>
        </pc:sldMkLst>
        <pc:spChg chg="mod">
          <ac:chgData name="Chellapandi Murugan" userId="213f20c9-52d8-446b-ab6b-14b65f01aa8b" providerId="ADAL" clId="{C8259D63-B715-48DE-B2ED-2B2C86BC9027}" dt="2024-03-23T13:59:58.700" v="5" actId="1035"/>
          <ac:spMkLst>
            <pc:docMk/>
            <pc:sldMk cId="4001851755" sldId="503"/>
            <ac:spMk id="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Bank of America assets include reserves of $100 and loans of 900. Liabilities include deposits of $1,000. When the $900 check that was deposited in a PNC account arrives to be cleared the increase in Bank of America’s reserves, shown in the previous T-account, falls by $900 to $100, and the increase in Bank of America’s deposits fall by $900 to $1,000.  PNC Bank assets include reserves of $900, and liabilities include deposits of $900. After the check drawn on the account at Bank of America clears, PNC’s reserves and deposits both increase by $900.</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054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Bank of America assets include reserves of $100 and loans of 900. Liabilities include deposits of $1,000. When the $900 check that was deposited in a PNC account arrives to be cleared the increase in Bank of America’s reserves, shown in the previous T-account, falls by $900 to $100, and the increase in Bank of America’s deposits fall by $900 to $1,000.  PNC Bank assets include reserves of $900, and liabilities include deposits of $900. After the check drawn on the account at Bank of America clears, PNC’s reserves and deposits both increase by $900.</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4768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1959 to 2023, in increments of 8 years. The vertical axis represents money multiplier, and ranges from 0 to 12, in increments of 2. The recession periods, 1960 to 1961, 1968 to 1970, 1973 to 1975, 1980 to 1981, 1982 to 1983, 1990 to 1991, 2001 to 2002, 2007 to 2009, and 2020 are indicated as shaded areas. The line begins at 5.9 in 1959, and rises irregularly to the highest rate of 11.9 by 1985. The line falls to 7.8 by 1999, rises to 9 in 2008, and falls to the lowest point of 3.7 by 2015. The line slowly rebounds reaching 4.5 by 2020, and ends at 4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0618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87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03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52818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feedback loop includes stages as follows.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Bad news, depositors question the value of a bank’s underlying assets.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Bank run, depositors line up to demand instant return on their funds. The bank pays until money runs out.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Contagion, depositors demand funds from other banks.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Banks react, banks sell assets and reduce loans to households and firms.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The economy, output, employment, and asset prices decline, causing more bank failures</a:t>
            </a:r>
          </a:p>
          <a:p>
            <a:r>
              <a:rPr lang="en-US" sz="1200" b="0" i="0" u="none" strike="noStrike" kern="1200" cap="none" noProof="0" dirty="0">
                <a:solidFill>
                  <a:schemeClr val="dk1"/>
                </a:solidFill>
                <a:effectLst/>
                <a:latin typeface="Arial"/>
                <a:ea typeface="Arial"/>
                <a:cs typeface="Arial"/>
                <a:sym typeface="Arial"/>
              </a:rPr>
              <a:t>The cycle perpetuates to bad news.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078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Areas in the country are grouped into 12 zones and color coded as follows.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The North Eastern most states are zone 1, in brown.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New York is zone 2, in tan.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Boston, Connecticut, and some of Pennsylvania are zone 3, in light blue.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Some of Pennsylvania, Ohio, and some of Kentucky are zone 4, in purple.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Virginia, West Virginia, North Carolina and South Carolina are zone 5, in green.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Some of Tennessee, Alabama, Georgia, Florida, some of Mississippi and some of Louisiana are zone 6, in teal.</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Michigan, Northern Indiana and Illinois, and Southern Wisconsin and Minnesota are zone 7, in yellow.</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Central to Southern Indiana and Illinois, Eastern Missouri, Western Kentucky and Tennessee, Northern Mississippi, and Northern Arkansas are zone 8, in gray.</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Northern Wisconsin and Minnesota, North and South Dakota, and Montana are zone 9, in orange.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Wyoming, Colorado, Kansas, Oklahoma, some of Western Missouri, and northern Arizona, are zone 10, in light green.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Southern Arizona, Texas, and Northern Louisiana are zone 11, in light blue.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Washington, Idaho, Oregon, California, Nevada, Utah, New Mexico, Alaska and Hawaii are zone 12, in light brown.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4321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Areas in the country are grouped into 12 zones and color coded as follows.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The North Eastern most states are zone 1, in brown.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New York is zone 2, in tan.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Boston, Connecticut, and some of Pennsylvania are zone 3, in light blue.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Some of Pennsylvania, Ohio, and some of Kentucky are zone 4, in purple.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Virginia, West Virginia, North Carolina and South Carolina are zone 5, in green.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Some of Tennessee, Alabama, Georgia, Florida, some of Mississippi and some of Louisiana are zone 6, in teal.</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Michigan, Northern Indiana and Illinois, and Southern Wisconsin and Minnesota are zone 7, in yellow.</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Central to Southern Indiana and Illinois, Eastern Missouri, Western Kentucky and Tennessee, Northern Mississippi, and Northern Arkansas are zone 8, in gray.</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Northern Wisconsin and Minnesota, North and South Dakota, and Montana are zone 9, in orange.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Wyoming, Colorado, Kansas, Oklahoma, some of Western Missouri, and northern Arizona, are zone 10, in light green.</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Southern Arizona, Texas, and Northern Louisiana are zone 11, in light blue.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Washington, Idaho, Oregon, California, Nevada, Utah, New Mexico, Alaska and Hawaii are zone 12, in light brown.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557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horizontal axis represents year, and ranges from 1981 to 2021, in increments of 4 years. The vertical axis represents the growth rate of M 2, percentage change from a year ago, and ranges from 0 to 30%, in increments of 5%. The recession periods, 1981, 1982 to 1983, 1990 to 1991, 2001 to 2002, 2007 to 2009, and 2020 are indicated as shaded areas. The line begins at 9.9 in 1981, and rises and falls irregularly, passes through 13 by 1982. The line falls to 0 by 1992, rises to 10 in 2001, and falls to 2 by 2009. The line slowly rebounds reaching 10 by 2010, and falls to 3 in 2018, peaks to the highest value of 27 in 2020, and ends at negative 4 in 2023. All values are estimated.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702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4132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Diagram A represents securitizing a loan. Banks grant loans to households. Financial institutions bundles the loans into securities, and investors then purchase the securities. Diagram B represents the flow of payments on a securitized loan. Banks collect loan payments from households, the banks receive a fee for processing the payments, and the banks send payments to the investors in the securities.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3440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noProof="0" dirty="0">
                <a:effectLst/>
                <a:latin typeface="Segoe UI" panose="020B0502040204020203" pitchFamily="34" charset="0"/>
              </a:rPr>
              <a:t>NOTE: In the digital chapter, The figure 14.7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noProof="0" dirty="0">
              <a:effectLst/>
              <a:latin typeface="Segoe UI" panose="020B0502040204020203" pitchFamily="34" charset="0"/>
            </a:endParaRPr>
          </a:p>
          <a:p>
            <a:r>
              <a:rPr lang="en-US" sz="1200" b="0" i="0" u="none" strike="noStrike" kern="1200" cap="none" noProof="0" dirty="0">
                <a:solidFill>
                  <a:schemeClr val="dk1"/>
                </a:solidFill>
                <a:effectLst/>
                <a:latin typeface="Arial"/>
                <a:ea typeface="Arial"/>
                <a:cs typeface="Arial"/>
                <a:sym typeface="Arial"/>
              </a:rPr>
              <a:t>(a) The panel depicts a scatterplot for inflation and money supply growth in the United States between 1870s and 2010s. The horizontal axis represents M 2 growth rate, and ranges from 0 to 20%, in increments of 5%. The vertical axis represents inflation rate, and ranges from negative 4 to 8%, in increments of 2%.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1870s (3, negative 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1880s (8, 0)</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1890s (5.5, negative 1)</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1900s (7,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1910s (9, 6.2)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1920s (4, negative 0.2)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1930s (1, negative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1940s (12, 5.5)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1950s (4,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1960s (7, 2.2)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1970s (16, 6.4)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1980s (8, 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1990s (4, 2.2)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2000s (6, 2.6)</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2010s (6.8, 1.6)</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9808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NOTE: In the digital chapter, The figure 14.7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(b) The panel depicts a scatterplot for inflation and money supply growth in 131 countries between 2002 and 2022. The horizontal axis represents M 2 growth rate, and ranges from 0 to 40%, in increments of 5%. The vertical axis represents inflation rate, and ranges from 0 to 30%, in increments of 5%. The majority of the represented countries are grouped tightly together between (5, 5), and (20, 10). Smaller countries are further spread out, and rise through the graph.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30315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360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859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8161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8044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4405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206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089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9.x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3.bin"/><Relationship Id="rId1" Type="http://schemas.openxmlformats.org/officeDocument/2006/relationships/slideLayout" Target="../slideLayouts/slideLayout9.x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5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slideLayout" Target="../slideLayouts/slideLayout9.xml"/><Relationship Id="rId5" Type="http://schemas.openxmlformats.org/officeDocument/2006/relationships/image" Target="../media/image22.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8.bin"/><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82986" y="1906104"/>
            <a:ext cx="3756214" cy="1186345"/>
          </a:xfrm>
        </p:spPr>
        <p:txBody>
          <a:bodyPr/>
          <a:lstStyle/>
          <a:p>
            <a:pPr marL="0" algn="ctr"/>
            <a:r>
              <a:rPr lang="en-US" b="1" noProof="0" dirty="0">
                <a:solidFill>
                  <a:schemeClr val="tx1"/>
                </a:solidFill>
                <a:latin typeface="+mn-lt"/>
              </a:rPr>
              <a:t>Chapter 14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82987" y="3252789"/>
            <a:ext cx="3756213" cy="1186345"/>
          </a:xfrm>
        </p:spPr>
        <p:txBody>
          <a:bodyPr/>
          <a:lstStyle/>
          <a:p>
            <a:r>
              <a:rPr lang="en-US" dirty="0"/>
              <a:t>Banks, Money, and the Federal Reserve System</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Fiat Money—Advantages and Disadvantages</a:t>
            </a:r>
          </a:p>
        </p:txBody>
      </p:sp>
      <p:sp>
        <p:nvSpPr>
          <p:cNvPr id="4" name="Content Placeholder 3"/>
          <p:cNvSpPr>
            <a:spLocks noGrp="1"/>
          </p:cNvSpPr>
          <p:nvPr>
            <p:ph sz="quarter" idx="13"/>
          </p:nvPr>
        </p:nvSpPr>
        <p:spPr>
          <a:xfrm>
            <a:off x="457200" y="1556327"/>
            <a:ext cx="8229600" cy="1709387"/>
          </a:xfrm>
        </p:spPr>
        <p:txBody>
          <a:bodyPr/>
          <a:lstStyle/>
          <a:p>
            <a:pPr marL="432" indent="0">
              <a:buNone/>
            </a:pPr>
            <a:r>
              <a:rPr lang="en-US" sz="2200" noProof="0" dirty="0"/>
              <a:t>Fiat money has the advantage that governments do not have to be willing to exchange it for gold or some other commodity on demand.</a:t>
            </a:r>
          </a:p>
          <a:p>
            <a:r>
              <a:rPr lang="en-US" sz="2200" noProof="0" dirty="0"/>
              <a:t>This makes central banks more flexible in creating money.</a:t>
            </a:r>
          </a:p>
        </p:txBody>
      </p:sp>
      <p:sp>
        <p:nvSpPr>
          <p:cNvPr id="5" name="Content Placeholder 4"/>
          <p:cNvSpPr>
            <a:spLocks noGrp="1"/>
          </p:cNvSpPr>
          <p:nvPr>
            <p:ph sz="quarter" idx="14"/>
          </p:nvPr>
        </p:nvSpPr>
        <p:spPr>
          <a:xfrm>
            <a:off x="457200" y="3348843"/>
            <a:ext cx="8229600" cy="2728108"/>
          </a:xfrm>
        </p:spPr>
        <p:txBody>
          <a:bodyPr/>
          <a:lstStyle/>
          <a:p>
            <a:pPr marL="432" indent="0">
              <a:buNone/>
            </a:pPr>
            <a:r>
              <a:rPr lang="en-US" sz="2200" noProof="0" dirty="0"/>
              <a:t>However, it also creates a potential problem: fiat money is only acceptable as long as </a:t>
            </a:r>
            <a:r>
              <a:rPr lang="en-US" sz="2200" b="1" noProof="0" dirty="0"/>
              <a:t>households and firms have confidence that if they accept paper dollars in exchange for goods and services, the dollars will not lose much value during the time they hold them</a:t>
            </a:r>
            <a:r>
              <a:rPr lang="en-US" sz="2200" noProof="0" dirty="0"/>
              <a:t>.</a:t>
            </a:r>
          </a:p>
          <a:p>
            <a:r>
              <a:rPr lang="en-US" sz="2200" noProof="0" dirty="0"/>
              <a:t>If people stop “believing” in the fiat money, it will cease to be useful.</a:t>
            </a:r>
          </a:p>
        </p:txBody>
      </p:sp>
    </p:spTree>
    <p:extLst>
      <p:ext uri="{BB962C8B-B14F-4D97-AF65-F5344CB8AC3E}">
        <p14:creationId xmlns:p14="http://schemas.microsoft.com/office/powerpoint/2010/main" val="115466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Your Money Is No Good Here! </a:t>
            </a:r>
            <a:r>
              <a:rPr lang="en-US" sz="2000" b="0" noProof="0" dirty="0"/>
              <a:t>(1 of 2)</a:t>
            </a:r>
            <a:endParaRPr lang="en-US" sz="2000" noProof="0" dirty="0"/>
          </a:p>
        </p:txBody>
      </p:sp>
      <p:sp>
        <p:nvSpPr>
          <p:cNvPr id="6" name="Content Placeholder 5"/>
          <p:cNvSpPr>
            <a:spLocks noGrp="1"/>
          </p:cNvSpPr>
          <p:nvPr>
            <p:ph sz="quarter" idx="15"/>
          </p:nvPr>
        </p:nvSpPr>
        <p:spPr>
          <a:xfrm>
            <a:off x="457200" y="1558413"/>
            <a:ext cx="3177822" cy="2991009"/>
          </a:xfrm>
        </p:spPr>
        <p:txBody>
          <a:bodyPr/>
          <a:lstStyle/>
          <a:p>
            <a:pPr marL="432" indent="0">
              <a:spcBef>
                <a:spcPts val="600"/>
              </a:spcBef>
              <a:buNone/>
            </a:pPr>
            <a:r>
              <a:rPr lang="en-US" sz="1800" noProof="0" dirty="0"/>
              <a:t>In 2017 Dig Inn, a Manhattan-based food chain, chose to require customers to pay ahead or with a mobile wallet payment app at most locations.</a:t>
            </a:r>
          </a:p>
          <a:p>
            <a:pPr>
              <a:spcBef>
                <a:spcPts val="600"/>
              </a:spcBef>
            </a:pPr>
            <a:r>
              <a:rPr lang="en-US" sz="1800" noProof="0" dirty="0"/>
              <a:t>By not taking cash, Dig Inn hoped to speed up service, and eliminate the chance of robberies.</a:t>
            </a:r>
          </a:p>
        </p:txBody>
      </p:sp>
      <p:sp>
        <p:nvSpPr>
          <p:cNvPr id="4" name="Content Placeholder 3"/>
          <p:cNvSpPr>
            <a:spLocks noGrp="1"/>
          </p:cNvSpPr>
          <p:nvPr>
            <p:ph sz="quarter" idx="13"/>
          </p:nvPr>
        </p:nvSpPr>
        <p:spPr>
          <a:xfrm>
            <a:off x="468313" y="4771282"/>
            <a:ext cx="3166709" cy="1466005"/>
          </a:xfrm>
        </p:spPr>
        <p:txBody>
          <a:bodyPr/>
          <a:lstStyle/>
          <a:p>
            <a:pPr marL="432" indent="0">
              <a:spcBef>
                <a:spcPts val="600"/>
              </a:spcBef>
              <a:buNone/>
            </a:pPr>
            <a:r>
              <a:rPr lang="en-US" sz="1800" noProof="0" dirty="0">
                <a:latin typeface="+mn-lt"/>
              </a:rPr>
              <a:t>Can they do this legally? Yes! Firms are not obliged to accept currency as payment. (</a:t>
            </a:r>
            <a:r>
              <a:rPr lang="en-US" sz="1800" b="1" noProof="0" dirty="0">
                <a:latin typeface="+mn-lt"/>
              </a:rPr>
              <a:t>Debts</a:t>
            </a:r>
            <a:r>
              <a:rPr lang="en-US" sz="1800" noProof="0" dirty="0">
                <a:latin typeface="+mn-lt"/>
              </a:rPr>
              <a:t> are a different story.)</a:t>
            </a:r>
          </a:p>
        </p:txBody>
      </p:sp>
      <p:pic>
        <p:nvPicPr>
          <p:cNvPr id="3" name="Picture 2" descr="Customers line up for service at Dig Inn restaurant."/>
          <p:cNvPicPr>
            <a:picLocks noChangeAspect="1"/>
          </p:cNvPicPr>
          <p:nvPr/>
        </p:nvPicPr>
        <p:blipFill>
          <a:blip r:embed="rId2"/>
          <a:stretch>
            <a:fillRect/>
          </a:stretch>
        </p:blipFill>
        <p:spPr>
          <a:xfrm>
            <a:off x="3927437" y="1590066"/>
            <a:ext cx="4721357" cy="3149563"/>
          </a:xfrm>
          <a:prstGeom prst="rect">
            <a:avLst/>
          </a:prstGeom>
        </p:spPr>
      </p:pic>
    </p:spTree>
    <p:extLst>
      <p:ext uri="{BB962C8B-B14F-4D97-AF65-F5344CB8AC3E}">
        <p14:creationId xmlns:p14="http://schemas.microsoft.com/office/powerpoint/2010/main" val="13824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Your Money Is No Good Here! </a:t>
            </a:r>
            <a:r>
              <a:rPr lang="en-US" sz="2000" b="0" noProof="0" dirty="0"/>
              <a:t>(2 of 2)</a:t>
            </a:r>
            <a:endParaRPr lang="en-US" sz="2000" noProof="0" dirty="0"/>
          </a:p>
        </p:txBody>
      </p:sp>
      <p:sp>
        <p:nvSpPr>
          <p:cNvPr id="6" name="Content Placeholder 5"/>
          <p:cNvSpPr>
            <a:spLocks noGrp="1"/>
          </p:cNvSpPr>
          <p:nvPr>
            <p:ph sz="quarter" idx="15"/>
          </p:nvPr>
        </p:nvSpPr>
        <p:spPr>
          <a:xfrm>
            <a:off x="457200" y="1558413"/>
            <a:ext cx="3110089" cy="4255366"/>
          </a:xfrm>
        </p:spPr>
        <p:txBody>
          <a:bodyPr/>
          <a:lstStyle/>
          <a:p>
            <a:pPr marL="432" indent="0">
              <a:spcBef>
                <a:spcPts val="600"/>
              </a:spcBef>
              <a:buNone/>
            </a:pPr>
            <a:r>
              <a:rPr lang="en-US" sz="1800" noProof="0" dirty="0">
                <a:solidFill>
                  <a:schemeClr val="tx1"/>
                </a:solidFill>
              </a:rPr>
              <a:t>Similarly, many convenience stores and gas stations refuse to take large-denomination bills (typically $50 or more).</a:t>
            </a:r>
          </a:p>
          <a:p>
            <a:pPr marL="432" indent="0">
              <a:spcBef>
                <a:spcPts val="600"/>
              </a:spcBef>
              <a:buNone/>
            </a:pPr>
            <a:r>
              <a:rPr lang="en-US" sz="1800" noProof="0" dirty="0">
                <a:solidFill>
                  <a:schemeClr val="tx1"/>
                </a:solidFill>
              </a:rPr>
              <a:t>Some whole countries (like Sweden) are almost cashless now; will the United States follow suit? </a:t>
            </a:r>
          </a:p>
          <a:p>
            <a:pPr marL="432" indent="0">
              <a:spcBef>
                <a:spcPts val="600"/>
              </a:spcBef>
              <a:buNone/>
            </a:pPr>
            <a:r>
              <a:rPr lang="en-US" sz="1800" noProof="0" dirty="0">
                <a:solidFill>
                  <a:schemeClr val="tx1"/>
                </a:solidFill>
              </a:rPr>
              <a:t>The Covid-19 pandemic accelerated the cashless society in the United States when many people preferred “contactless” purchases.</a:t>
            </a:r>
          </a:p>
        </p:txBody>
      </p:sp>
      <p:pic>
        <p:nvPicPr>
          <p:cNvPr id="8" name="Picture 7" descr="Customers line up for service at Dig Inn restaurant."/>
          <p:cNvPicPr>
            <a:picLocks noChangeAspect="1"/>
          </p:cNvPicPr>
          <p:nvPr/>
        </p:nvPicPr>
        <p:blipFill>
          <a:blip r:embed="rId2"/>
          <a:stretch>
            <a:fillRect/>
          </a:stretch>
        </p:blipFill>
        <p:spPr>
          <a:xfrm>
            <a:off x="3927437" y="1590066"/>
            <a:ext cx="4721357" cy="3149563"/>
          </a:xfrm>
          <a:prstGeom prst="rect">
            <a:avLst/>
          </a:prstGeom>
        </p:spPr>
      </p:pic>
    </p:spTree>
    <p:extLst>
      <p:ext uri="{BB962C8B-B14F-4D97-AF65-F5344CB8AC3E}">
        <p14:creationId xmlns:p14="http://schemas.microsoft.com/office/powerpoint/2010/main" val="299447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14.2 How Is Money Measured in the United States Today?</a:t>
            </a:r>
          </a:p>
        </p:txBody>
      </p:sp>
      <p:sp>
        <p:nvSpPr>
          <p:cNvPr id="4" name="Content Placeholder 3"/>
          <p:cNvSpPr>
            <a:spLocks noGrp="1"/>
          </p:cNvSpPr>
          <p:nvPr>
            <p:ph sz="quarter" idx="13"/>
          </p:nvPr>
        </p:nvSpPr>
        <p:spPr>
          <a:xfrm>
            <a:off x="457200" y="1582647"/>
            <a:ext cx="7748649" cy="779553"/>
          </a:xfrm>
        </p:spPr>
        <p:txBody>
          <a:bodyPr/>
          <a:lstStyle/>
          <a:p>
            <a:pPr marL="432" indent="0">
              <a:buNone/>
            </a:pPr>
            <a:r>
              <a:rPr lang="en-US" sz="2000" b="1" noProof="0" dirty="0">
                <a:solidFill>
                  <a:schemeClr val="tx1"/>
                </a:solidFill>
              </a:rPr>
              <a:t>Discuss the definitions of the money supply used in the United States today.</a:t>
            </a:r>
          </a:p>
        </p:txBody>
      </p:sp>
      <p:sp>
        <p:nvSpPr>
          <p:cNvPr id="5" name="Content Placeholder 4"/>
          <p:cNvSpPr>
            <a:spLocks noGrp="1"/>
          </p:cNvSpPr>
          <p:nvPr>
            <p:ph sz="quarter" idx="14"/>
          </p:nvPr>
        </p:nvSpPr>
        <p:spPr>
          <a:xfrm>
            <a:off x="457200" y="2558309"/>
            <a:ext cx="8009467" cy="3677391"/>
          </a:xfrm>
        </p:spPr>
        <p:txBody>
          <a:bodyPr/>
          <a:lstStyle/>
          <a:p>
            <a:pPr marL="432" indent="0">
              <a:buNone/>
            </a:pPr>
            <a:r>
              <a:rPr lang="en-US" sz="2200" noProof="0" dirty="0">
                <a:solidFill>
                  <a:schemeClr val="tx1"/>
                </a:solidFill>
              </a:rPr>
              <a:t>How much money is there in the United States? This is harder to answer than it first appears, because we have to decide what to count as “money.”</a:t>
            </a:r>
          </a:p>
          <a:p>
            <a:pPr marL="432" indent="0">
              <a:buNone/>
            </a:pPr>
            <a:r>
              <a:rPr lang="en-US" sz="2200" b="1" noProof="0" dirty="0">
                <a:solidFill>
                  <a:schemeClr val="tx1"/>
                </a:solidFill>
              </a:rPr>
              <a:t>M1</a:t>
            </a:r>
            <a:r>
              <a:rPr lang="en-US" sz="2200" noProof="0" dirty="0">
                <a:solidFill>
                  <a:schemeClr val="tx1"/>
                </a:solidFill>
              </a:rPr>
              <a:t> is the narrower definition of the money supply: the sum of currency in circulation and checking account and savings account deposits in banks.</a:t>
            </a:r>
          </a:p>
          <a:p>
            <a:pPr marL="432" indent="0">
              <a:buNone/>
            </a:pPr>
            <a:r>
              <a:rPr lang="en-US" sz="2200" b="1" noProof="0" dirty="0">
                <a:solidFill>
                  <a:schemeClr val="tx1"/>
                </a:solidFill>
              </a:rPr>
              <a:t>M2</a:t>
            </a:r>
            <a:r>
              <a:rPr lang="en-US" sz="2200" noProof="0" dirty="0">
                <a:solidFill>
                  <a:schemeClr val="tx1"/>
                </a:solidFill>
              </a:rPr>
              <a:t> is a broader definition of the money supply that includes M1, plus small-denomination time deposits, and noninstitutional money market fund shares.</a:t>
            </a:r>
          </a:p>
        </p:txBody>
      </p:sp>
    </p:spTree>
    <p:extLst>
      <p:ext uri="{BB962C8B-B14F-4D97-AF65-F5344CB8AC3E}">
        <p14:creationId xmlns:p14="http://schemas.microsoft.com/office/powerpoint/2010/main" val="299351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How Big Is the Money Supply?</a:t>
            </a:r>
          </a:p>
        </p:txBody>
      </p:sp>
      <p:sp>
        <p:nvSpPr>
          <p:cNvPr id="9" name="Content Placeholder 8"/>
          <p:cNvSpPr>
            <a:spLocks noGrp="1"/>
          </p:cNvSpPr>
          <p:nvPr>
            <p:ph sz="quarter" idx="15"/>
          </p:nvPr>
        </p:nvSpPr>
        <p:spPr>
          <a:xfrm>
            <a:off x="468313" y="1557339"/>
            <a:ext cx="8218487" cy="4679950"/>
          </a:xfrm>
        </p:spPr>
        <p:txBody>
          <a:bodyPr/>
          <a:lstStyle/>
          <a:p>
            <a:pPr marL="432" indent="0">
              <a:spcBef>
                <a:spcPts val="1200"/>
              </a:spcBef>
              <a:buNone/>
            </a:pPr>
            <a:r>
              <a:rPr lang="en-US" sz="2200" noProof="0" dirty="0">
                <a:solidFill>
                  <a:schemeClr val="tx1"/>
                </a:solidFill>
              </a:rPr>
              <a:t>In September 2023, M1 was about $18.1 trillion and M2 was about $20.8 trillion.</a:t>
            </a:r>
          </a:p>
          <a:p>
            <a:pPr marL="432" indent="0">
              <a:spcBef>
                <a:spcPts val="1200"/>
              </a:spcBef>
              <a:buNone/>
            </a:pPr>
            <a:r>
              <a:rPr lang="en-US" sz="2200" noProof="0" dirty="0">
                <a:solidFill>
                  <a:schemeClr val="tx1"/>
                </a:solidFill>
              </a:rPr>
              <a:t>About 13 percent of M1 is currency: about $2.3 trillion. This is more than $6,600 per person living in the United States.</a:t>
            </a:r>
          </a:p>
          <a:p>
            <a:pPr marL="432" indent="0">
              <a:spcBef>
                <a:spcPts val="1200"/>
              </a:spcBef>
              <a:buNone/>
            </a:pPr>
            <a:r>
              <a:rPr lang="en-US" sz="2200" noProof="0" dirty="0">
                <a:solidFill>
                  <a:schemeClr val="tx1"/>
                </a:solidFill>
              </a:rPr>
              <a:t>75 percent of U.S. paper currency is $100 bills, the largest U.S. banknotes currently in circulation.</a:t>
            </a:r>
          </a:p>
          <a:p>
            <a:pPr marL="432" indent="0">
              <a:spcBef>
                <a:spcPts val="1200"/>
              </a:spcBef>
              <a:buNone/>
            </a:pPr>
            <a:r>
              <a:rPr lang="en-US" sz="2200" noProof="0" dirty="0">
                <a:solidFill>
                  <a:schemeClr val="tx1"/>
                </a:solidFill>
              </a:rPr>
              <a:t>U.S. currency holdings are unusually high by world standards. People in other countries sometimes hold and use U.S. dollars, typically either because</a:t>
            </a:r>
          </a:p>
          <a:p>
            <a:pPr>
              <a:spcBef>
                <a:spcPts val="1200"/>
              </a:spcBef>
            </a:pPr>
            <a:r>
              <a:rPr lang="en-US" sz="2200" noProof="0" dirty="0">
                <a:solidFill>
                  <a:schemeClr val="tx1"/>
                </a:solidFill>
              </a:rPr>
              <a:t>Confidence in the value of the local currency is low, or</a:t>
            </a:r>
          </a:p>
          <a:p>
            <a:pPr>
              <a:spcBef>
                <a:spcPts val="1200"/>
              </a:spcBef>
            </a:pPr>
            <a:r>
              <a:rPr lang="en-US" sz="2200" noProof="0" dirty="0">
                <a:solidFill>
                  <a:schemeClr val="tx1"/>
                </a:solidFill>
              </a:rPr>
              <a:t>To facilitate a large underground economy.</a:t>
            </a:r>
          </a:p>
        </p:txBody>
      </p:sp>
    </p:spTree>
    <p:extLst>
      <p:ext uri="{BB962C8B-B14F-4D97-AF65-F5344CB8AC3E}">
        <p14:creationId xmlns:p14="http://schemas.microsoft.com/office/powerpoint/2010/main" val="25797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M1 versus M2: Which One Should We Use?</a:t>
            </a:r>
          </a:p>
        </p:txBody>
      </p:sp>
      <p:sp>
        <p:nvSpPr>
          <p:cNvPr id="3" name="Content Placeholder 2"/>
          <p:cNvSpPr>
            <a:spLocks noGrp="1"/>
          </p:cNvSpPr>
          <p:nvPr>
            <p:ph sz="quarter" idx="13"/>
          </p:nvPr>
        </p:nvSpPr>
        <p:spPr>
          <a:xfrm>
            <a:off x="457200" y="1554920"/>
            <a:ext cx="8259288" cy="4574947"/>
          </a:xfrm>
        </p:spPr>
        <p:txBody>
          <a:bodyPr/>
          <a:lstStyle/>
          <a:p>
            <a:pPr marL="432" indent="0">
              <a:spcBef>
                <a:spcPts val="1000"/>
              </a:spcBef>
              <a:buNone/>
            </a:pPr>
            <a:r>
              <a:rPr lang="en-US" sz="2200" noProof="0" dirty="0"/>
              <a:t>When we want to talk about the money supply, which definition should we use?</a:t>
            </a:r>
          </a:p>
          <a:p>
            <a:pPr marL="432" indent="0">
              <a:spcBef>
                <a:spcPts val="1000"/>
              </a:spcBef>
              <a:buNone/>
            </a:pPr>
            <a:r>
              <a:rPr lang="en-US" sz="2200" noProof="0" dirty="0"/>
              <a:t>Recent changes in how the Fed defines M1 and M2 mean that they are quite similar, so it doesn’t matter which monetary aggregate we use.</a:t>
            </a:r>
          </a:p>
          <a:p>
            <a:pPr marL="432" indent="0">
              <a:spcBef>
                <a:spcPts val="1000"/>
              </a:spcBef>
              <a:buNone/>
            </a:pPr>
            <a:r>
              <a:rPr lang="en-US" sz="2200" noProof="0" dirty="0"/>
              <a:t>In our discussion of money, we will keep in mind that:</a:t>
            </a:r>
          </a:p>
          <a:p>
            <a:pPr marL="432000" indent="-432000">
              <a:buFont typeface="+mj-lt"/>
              <a:buAutoNum type="arabicPeriod"/>
            </a:pPr>
            <a:r>
              <a:rPr lang="en-US" sz="2200" noProof="0" dirty="0"/>
              <a:t>The money supply includes both checking and savings account balances as well as currency.</a:t>
            </a:r>
          </a:p>
          <a:p>
            <a:pPr marL="432000" indent="-432000">
              <a:buFont typeface="+mj-lt"/>
              <a:buAutoNum type="arabicPeriod"/>
            </a:pPr>
            <a:r>
              <a:rPr lang="en-US" sz="2200" noProof="0" dirty="0"/>
              <a:t>Banks play an important role in the money supply, since they control what happens to money when it is in a checking account or savings account.</a:t>
            </a:r>
          </a:p>
        </p:txBody>
      </p:sp>
    </p:spTree>
    <p:extLst>
      <p:ext uri="{BB962C8B-B14F-4D97-AF65-F5344CB8AC3E}">
        <p14:creationId xmlns:p14="http://schemas.microsoft.com/office/powerpoint/2010/main" val="153892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What about Debit and Credit Cards?</a:t>
            </a:r>
          </a:p>
        </p:txBody>
      </p:sp>
      <p:sp>
        <p:nvSpPr>
          <p:cNvPr id="3" name="Content Placeholder 2"/>
          <p:cNvSpPr>
            <a:spLocks noGrp="1"/>
          </p:cNvSpPr>
          <p:nvPr>
            <p:ph sz="quarter" idx="13"/>
          </p:nvPr>
        </p:nvSpPr>
        <p:spPr>
          <a:xfrm>
            <a:off x="457200" y="1554921"/>
            <a:ext cx="8232775" cy="3525080"/>
          </a:xfrm>
        </p:spPr>
        <p:txBody>
          <a:bodyPr/>
          <a:lstStyle/>
          <a:p>
            <a:pPr marL="432" indent="0">
              <a:buNone/>
            </a:pPr>
            <a:r>
              <a:rPr lang="en-US" noProof="0" dirty="0"/>
              <a:t>Debit cards directly access checking accounts, but the </a:t>
            </a:r>
            <a:r>
              <a:rPr lang="en-US" b="1" noProof="0" dirty="0"/>
              <a:t>card</a:t>
            </a:r>
            <a:r>
              <a:rPr lang="en-US" noProof="0" dirty="0"/>
              <a:t> is not money, the checking account balance is.</a:t>
            </a:r>
          </a:p>
          <a:p>
            <a:pPr marL="432" indent="0">
              <a:buNone/>
            </a:pPr>
            <a:r>
              <a:rPr lang="en-US" noProof="0" dirty="0"/>
              <a:t>Credit cards are a convenient way to obtain a short-term loan from the bank issuing the card. But transactions are not really complete until you pay the loan off—transferring money to pay off the credit card loan.</a:t>
            </a:r>
          </a:p>
          <a:p>
            <a:r>
              <a:rPr lang="en-US" noProof="0" dirty="0"/>
              <a:t>So, credit cards do not represent money.</a:t>
            </a:r>
          </a:p>
        </p:txBody>
      </p:sp>
    </p:spTree>
    <p:extLst>
      <p:ext uri="{BB962C8B-B14F-4D97-AF65-F5344CB8AC3E}">
        <p14:creationId xmlns:p14="http://schemas.microsoft.com/office/powerpoint/2010/main" val="401668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778978" cy="1097279"/>
          </a:xfrm>
        </p:spPr>
        <p:txBody>
          <a:bodyPr/>
          <a:lstStyle/>
          <a:p>
            <a:r>
              <a:rPr lang="en-US" sz="3200" noProof="0" dirty="0">
                <a:solidFill>
                  <a:schemeClr val="tx2"/>
                </a:solidFill>
              </a:rPr>
              <a:t>Apply the Concept: Is Bitcoin Money? </a:t>
            </a:r>
            <a:r>
              <a:rPr lang="en-US" sz="2000" b="0" noProof="0" dirty="0">
                <a:solidFill>
                  <a:schemeClr val="tx2"/>
                </a:solidFill>
              </a:rPr>
              <a:t>(1 of 2)</a:t>
            </a:r>
            <a:endParaRPr lang="en-US" sz="2000" noProof="0" dirty="0">
              <a:solidFill>
                <a:schemeClr val="tx2"/>
              </a:solidFill>
            </a:endParaRPr>
          </a:p>
        </p:txBody>
      </p:sp>
      <p:sp>
        <p:nvSpPr>
          <p:cNvPr id="5" name="Content Placeholder 4"/>
          <p:cNvSpPr>
            <a:spLocks noGrp="1"/>
          </p:cNvSpPr>
          <p:nvPr>
            <p:ph sz="quarter" idx="14"/>
          </p:nvPr>
        </p:nvSpPr>
        <p:spPr>
          <a:xfrm>
            <a:off x="457201" y="1593444"/>
            <a:ext cx="3911600" cy="3780067"/>
          </a:xfrm>
        </p:spPr>
        <p:txBody>
          <a:bodyPr/>
          <a:lstStyle/>
          <a:p>
            <a:pPr marL="432" indent="0">
              <a:buNone/>
            </a:pPr>
            <a:r>
              <a:rPr lang="en-US" sz="2000" noProof="0" dirty="0">
                <a:latin typeface="+mn-lt"/>
              </a:rPr>
              <a:t>When we think of money, we typically think of currency issued by a government.</a:t>
            </a:r>
          </a:p>
          <a:p>
            <a:pPr marL="432" indent="0">
              <a:buNone/>
            </a:pPr>
            <a:r>
              <a:rPr lang="en-US" sz="2000" noProof="0" dirty="0">
                <a:latin typeface="+mn-lt"/>
              </a:rPr>
              <a:t>But currency is only a small part of the money supply.</a:t>
            </a:r>
          </a:p>
          <a:p>
            <a:pPr marL="432" indent="0">
              <a:buNone/>
            </a:pPr>
            <a:r>
              <a:rPr lang="en-US" sz="2000" noProof="0" dirty="0"/>
              <a:t>Over the last decade or so, consumers have come to trust forms of </a:t>
            </a:r>
            <a:r>
              <a:rPr lang="en-US" sz="2000" b="1" noProof="0" dirty="0"/>
              <a:t>e-money</a:t>
            </a:r>
            <a:r>
              <a:rPr lang="en-US" sz="2000" noProof="0" dirty="0"/>
              <a:t> or digital funds, such as PayPal, Apple Pay, and Google Pay.</a:t>
            </a:r>
            <a:endParaRPr lang="en-US" sz="2000" noProof="0" dirty="0">
              <a:latin typeface="+mn-lt"/>
            </a:endParaRPr>
          </a:p>
        </p:txBody>
      </p:sp>
      <p:pic>
        <p:nvPicPr>
          <p:cNvPr id="3" name="Picture 2" descr="A graphic image of a silver coin with the Bitcoin logo, representing Bitcoin currency."/>
          <p:cNvPicPr>
            <a:picLocks noChangeAspect="1"/>
          </p:cNvPicPr>
          <p:nvPr/>
        </p:nvPicPr>
        <p:blipFill>
          <a:blip r:embed="rId3"/>
          <a:stretch>
            <a:fillRect/>
          </a:stretch>
        </p:blipFill>
        <p:spPr>
          <a:xfrm>
            <a:off x="5150814" y="1700213"/>
            <a:ext cx="3535986" cy="3389670"/>
          </a:xfrm>
          <a:prstGeom prst="rect">
            <a:avLst/>
          </a:prstGeom>
        </p:spPr>
      </p:pic>
    </p:spTree>
    <p:extLst>
      <p:ext uri="{BB962C8B-B14F-4D97-AF65-F5344CB8AC3E}">
        <p14:creationId xmlns:p14="http://schemas.microsoft.com/office/powerpoint/2010/main" val="30997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598356" cy="1097279"/>
          </a:xfrm>
        </p:spPr>
        <p:txBody>
          <a:bodyPr/>
          <a:lstStyle/>
          <a:p>
            <a:r>
              <a:rPr lang="en-US" sz="3200" noProof="0" dirty="0">
                <a:solidFill>
                  <a:schemeClr val="tx2"/>
                </a:solidFill>
              </a:rPr>
              <a:t>Apply the Concept: Is Bitcoin Money? </a:t>
            </a:r>
            <a:r>
              <a:rPr lang="en-US" sz="2000" b="0" noProof="0" dirty="0">
                <a:solidFill>
                  <a:schemeClr val="tx2"/>
                </a:solidFill>
              </a:rPr>
              <a:t>(2 of 2)</a:t>
            </a:r>
            <a:endParaRPr lang="en-US" sz="2000" noProof="0" dirty="0">
              <a:solidFill>
                <a:schemeClr val="tx2"/>
              </a:solidFill>
            </a:endParaRPr>
          </a:p>
        </p:txBody>
      </p:sp>
      <p:sp>
        <p:nvSpPr>
          <p:cNvPr id="5" name="Content Placeholder 4"/>
          <p:cNvSpPr>
            <a:spLocks noGrp="1"/>
          </p:cNvSpPr>
          <p:nvPr>
            <p:ph sz="quarter" idx="14"/>
          </p:nvPr>
        </p:nvSpPr>
        <p:spPr>
          <a:xfrm>
            <a:off x="457200" y="1581580"/>
            <a:ext cx="4281055" cy="2764206"/>
          </a:xfrm>
        </p:spPr>
        <p:txBody>
          <a:bodyPr/>
          <a:lstStyle/>
          <a:p>
            <a:pPr marL="432" indent="0">
              <a:buNone/>
            </a:pPr>
            <a:r>
              <a:rPr lang="en-US" sz="2000" noProof="0" dirty="0">
                <a:latin typeface="+mn-lt"/>
              </a:rPr>
              <a:t>Bitcoins are a new form of e-money, made not by a government or firm, but by a decentralized system of linked computers.</a:t>
            </a:r>
          </a:p>
          <a:p>
            <a:pPr indent="-255600">
              <a:spcBef>
                <a:spcPts val="600"/>
              </a:spcBef>
            </a:pPr>
            <a:r>
              <a:rPr lang="en-US" sz="2000" noProof="0" dirty="0">
                <a:latin typeface="+mn-lt"/>
              </a:rPr>
              <a:t>Bitcoins can be traded for other currencies on websites.</a:t>
            </a:r>
          </a:p>
          <a:p>
            <a:pPr indent="-255600">
              <a:spcBef>
                <a:spcPts val="600"/>
              </a:spcBef>
            </a:pPr>
            <a:r>
              <a:rPr lang="en-US" sz="2000" noProof="0" dirty="0">
                <a:latin typeface="+mn-lt"/>
              </a:rPr>
              <a:t>Some websites accept bitcoins as a form of payment.</a:t>
            </a:r>
          </a:p>
        </p:txBody>
      </p:sp>
      <p:sp>
        <p:nvSpPr>
          <p:cNvPr id="6" name="Content Placeholder 5"/>
          <p:cNvSpPr>
            <a:spLocks noGrp="1"/>
          </p:cNvSpPr>
          <p:nvPr>
            <p:ph sz="quarter" idx="15"/>
          </p:nvPr>
        </p:nvSpPr>
        <p:spPr>
          <a:xfrm>
            <a:off x="457200" y="4447758"/>
            <a:ext cx="4360459" cy="1639960"/>
          </a:xfrm>
        </p:spPr>
        <p:txBody>
          <a:bodyPr/>
          <a:lstStyle/>
          <a:p>
            <a:pPr marL="432" indent="0">
              <a:buNone/>
            </a:pPr>
            <a:r>
              <a:rPr lang="en-US" sz="2000" noProof="0" dirty="0"/>
              <a:t>Should bitcoins be included in a measure of the money supply?</a:t>
            </a:r>
          </a:p>
          <a:p>
            <a:r>
              <a:rPr lang="en-US" sz="2000" noProof="0" dirty="0"/>
              <a:t>For now, they are not; if they grow popular, maybe they should be.</a:t>
            </a:r>
          </a:p>
        </p:txBody>
      </p:sp>
      <p:pic>
        <p:nvPicPr>
          <p:cNvPr id="3" name="Picture 2" descr="A graphic image of a silver coin with the Bitcoin logo, representing Bitcoin currency."/>
          <p:cNvPicPr>
            <a:picLocks noChangeAspect="1"/>
          </p:cNvPicPr>
          <p:nvPr/>
        </p:nvPicPr>
        <p:blipFill>
          <a:blip r:embed="rId2"/>
          <a:stretch>
            <a:fillRect/>
          </a:stretch>
        </p:blipFill>
        <p:spPr>
          <a:xfrm>
            <a:off x="5150814" y="1703224"/>
            <a:ext cx="3535986" cy="3389670"/>
          </a:xfrm>
          <a:prstGeom prst="rect">
            <a:avLst/>
          </a:prstGeom>
        </p:spPr>
      </p:pic>
    </p:spTree>
    <p:extLst>
      <p:ext uri="{BB962C8B-B14F-4D97-AF65-F5344CB8AC3E}">
        <p14:creationId xmlns:p14="http://schemas.microsoft.com/office/powerpoint/2010/main" val="37778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14.3 The Role of Banks in the Economy</a:t>
            </a:r>
          </a:p>
        </p:txBody>
      </p:sp>
      <p:sp>
        <p:nvSpPr>
          <p:cNvPr id="4" name="Content Placeholder 3"/>
          <p:cNvSpPr>
            <a:spLocks noGrp="1"/>
          </p:cNvSpPr>
          <p:nvPr>
            <p:ph sz="quarter" idx="13"/>
          </p:nvPr>
        </p:nvSpPr>
        <p:spPr>
          <a:xfrm>
            <a:off x="457200" y="1603922"/>
            <a:ext cx="6575367" cy="491577"/>
          </a:xfrm>
        </p:spPr>
        <p:txBody>
          <a:bodyPr/>
          <a:lstStyle/>
          <a:p>
            <a:pPr marL="432" indent="0">
              <a:buNone/>
            </a:pPr>
            <a:r>
              <a:rPr lang="en-US" sz="2000" b="1" noProof="0" dirty="0"/>
              <a:t>Explain the role of banks in the economy.</a:t>
            </a:r>
          </a:p>
        </p:txBody>
      </p:sp>
      <p:sp>
        <p:nvSpPr>
          <p:cNvPr id="5" name="Content Placeholder 4"/>
          <p:cNvSpPr>
            <a:spLocks noGrp="1"/>
          </p:cNvSpPr>
          <p:nvPr>
            <p:ph sz="quarter" idx="14"/>
          </p:nvPr>
        </p:nvSpPr>
        <p:spPr>
          <a:xfrm>
            <a:off x="457200" y="2194957"/>
            <a:ext cx="8093034" cy="1783344"/>
          </a:xfrm>
        </p:spPr>
        <p:txBody>
          <a:bodyPr/>
          <a:lstStyle/>
          <a:p>
            <a:pPr marL="432" indent="0">
              <a:buNone/>
            </a:pPr>
            <a:r>
              <a:rPr lang="en-US" sz="2000" noProof="0" dirty="0"/>
              <a:t>Banks play a critical role in the economy.</a:t>
            </a:r>
          </a:p>
          <a:p>
            <a:r>
              <a:rPr lang="en-US" sz="2000" noProof="0" dirty="0"/>
              <a:t>Recall that there is more money held in checking accounts than there is actual currency in the economy.</a:t>
            </a:r>
          </a:p>
          <a:p>
            <a:r>
              <a:rPr lang="en-US" sz="2000" noProof="0" dirty="0"/>
              <a:t>So, somehow money is being </a:t>
            </a:r>
            <a:r>
              <a:rPr lang="en-US" sz="2000" b="1" noProof="0" dirty="0"/>
              <a:t>created</a:t>
            </a:r>
            <a:r>
              <a:rPr lang="en-US" sz="2000" noProof="0" dirty="0"/>
              <a:t> by banks.</a:t>
            </a:r>
          </a:p>
        </p:txBody>
      </p:sp>
      <p:sp>
        <p:nvSpPr>
          <p:cNvPr id="6" name="Content Placeholder 5"/>
          <p:cNvSpPr>
            <a:spLocks noGrp="1"/>
          </p:cNvSpPr>
          <p:nvPr>
            <p:ph sz="quarter" idx="15"/>
          </p:nvPr>
        </p:nvSpPr>
        <p:spPr>
          <a:xfrm>
            <a:off x="457200" y="4098704"/>
            <a:ext cx="8232128" cy="1256737"/>
          </a:xfrm>
        </p:spPr>
        <p:txBody>
          <a:bodyPr/>
          <a:lstStyle/>
          <a:p>
            <a:pPr marL="432" indent="0">
              <a:buNone/>
            </a:pPr>
            <a:r>
              <a:rPr lang="en-US" sz="2000" noProof="0" dirty="0"/>
              <a:t>Further, banks are generally profit-making private firms: some small, but some among the largest corporations in the country.</a:t>
            </a:r>
          </a:p>
          <a:p>
            <a:r>
              <a:rPr lang="en-US" sz="2000" noProof="0" dirty="0"/>
              <a:t>Their activities are designed to allow themselves to make a profit.</a:t>
            </a:r>
          </a:p>
        </p:txBody>
      </p:sp>
      <p:sp>
        <p:nvSpPr>
          <p:cNvPr id="7" name="Content Placeholder 6"/>
          <p:cNvSpPr>
            <a:spLocks noGrp="1"/>
          </p:cNvSpPr>
          <p:nvPr>
            <p:ph sz="quarter" idx="16"/>
          </p:nvPr>
        </p:nvSpPr>
        <p:spPr>
          <a:xfrm>
            <a:off x="457200" y="5475844"/>
            <a:ext cx="8232128" cy="795648"/>
          </a:xfrm>
        </p:spPr>
        <p:txBody>
          <a:bodyPr/>
          <a:lstStyle/>
          <a:p>
            <a:pPr marL="432" indent="0">
              <a:buNone/>
            </a:pPr>
            <a:r>
              <a:rPr lang="en-US" sz="2000" noProof="0" dirty="0"/>
              <a:t>To understand the role that banks play, we will first consider how banks operate as a business.</a:t>
            </a:r>
          </a:p>
        </p:txBody>
      </p:sp>
    </p:spTree>
    <p:extLst>
      <p:ext uri="{BB962C8B-B14F-4D97-AF65-F5344CB8AC3E}">
        <p14:creationId xmlns:p14="http://schemas.microsoft.com/office/powerpoint/2010/main" val="38877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p:txBody>
          <a:bodyPr/>
          <a:lstStyle/>
          <a:p>
            <a:pPr marL="0" lvl="0" indent="0">
              <a:buSzPts val="2200"/>
              <a:buNone/>
            </a:pPr>
            <a:r>
              <a:rPr lang="en-US" b="1" noProof="0" dirty="0">
                <a:solidFill>
                  <a:srgbClr val="007FA3"/>
                </a:solidFill>
              </a:rPr>
              <a:t>14.1</a:t>
            </a:r>
            <a:r>
              <a:rPr lang="en-US" b="1" noProof="0" dirty="0">
                <a:solidFill>
                  <a:srgbClr val="0070C0"/>
                </a:solidFill>
              </a:rPr>
              <a:t> </a:t>
            </a:r>
            <a:r>
              <a:rPr lang="en-US" noProof="0" dirty="0"/>
              <a:t>What Is Money, and Why Do We Need It?</a:t>
            </a:r>
          </a:p>
          <a:p>
            <a:pPr marL="0" lvl="0" indent="0">
              <a:buSzPts val="2200"/>
              <a:buNone/>
            </a:pPr>
            <a:r>
              <a:rPr lang="en-US" b="1" noProof="0" dirty="0">
                <a:solidFill>
                  <a:srgbClr val="007FA3"/>
                </a:solidFill>
              </a:rPr>
              <a:t>14.2</a:t>
            </a:r>
            <a:r>
              <a:rPr lang="en-US" b="1" noProof="0" dirty="0">
                <a:solidFill>
                  <a:srgbClr val="0070C0"/>
                </a:solidFill>
              </a:rPr>
              <a:t> </a:t>
            </a:r>
            <a:r>
              <a:rPr lang="en-US" noProof="0" dirty="0"/>
              <a:t>How Is Money Measured in the United States Today?</a:t>
            </a:r>
          </a:p>
          <a:p>
            <a:pPr marL="0" lvl="0" indent="0">
              <a:buSzPts val="2200"/>
              <a:buNone/>
            </a:pPr>
            <a:r>
              <a:rPr lang="en-US" b="1" noProof="0" dirty="0">
                <a:solidFill>
                  <a:srgbClr val="007FA3"/>
                </a:solidFill>
              </a:rPr>
              <a:t>14.3</a:t>
            </a:r>
            <a:r>
              <a:rPr lang="en-US" b="1" noProof="0" dirty="0">
                <a:solidFill>
                  <a:srgbClr val="0070C0"/>
                </a:solidFill>
              </a:rPr>
              <a:t> </a:t>
            </a:r>
            <a:r>
              <a:rPr lang="en-US" noProof="0" dirty="0"/>
              <a:t>How Do Banks Create Money?</a:t>
            </a:r>
          </a:p>
          <a:p>
            <a:pPr marL="0" lvl="0" indent="0">
              <a:buSzPts val="2200"/>
              <a:buNone/>
            </a:pPr>
            <a:r>
              <a:rPr lang="en-US" b="1" noProof="0" dirty="0">
                <a:solidFill>
                  <a:srgbClr val="007FA3"/>
                </a:solidFill>
              </a:rPr>
              <a:t>14.4</a:t>
            </a:r>
            <a:r>
              <a:rPr lang="en-US" noProof="0" dirty="0">
                <a:solidFill>
                  <a:srgbClr val="0070C0"/>
                </a:solidFill>
              </a:rPr>
              <a:t> </a:t>
            </a:r>
            <a:r>
              <a:rPr lang="en-US" noProof="0" dirty="0"/>
              <a:t>The Federal Reserve System</a:t>
            </a:r>
          </a:p>
          <a:p>
            <a:pPr marL="0" lvl="0" indent="0">
              <a:buSzPts val="2200"/>
              <a:buNone/>
            </a:pPr>
            <a:r>
              <a:rPr lang="en-US" b="1" noProof="0" dirty="0">
                <a:solidFill>
                  <a:srgbClr val="007FA3"/>
                </a:solidFill>
              </a:rPr>
              <a:t>14.5</a:t>
            </a:r>
            <a:r>
              <a:rPr lang="en-US" b="1" noProof="0" dirty="0">
                <a:solidFill>
                  <a:srgbClr val="0070C0"/>
                </a:solidFill>
              </a:rPr>
              <a:t> </a:t>
            </a:r>
            <a:r>
              <a:rPr lang="en-US" noProof="0" dirty="0"/>
              <a:t>The Quantity Theory of Money</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14.1 The Balance Sheet of a Typical Large Bank </a:t>
            </a:r>
            <a:r>
              <a:rPr lang="en-US" sz="2000" b="0" noProof="0" dirty="0"/>
              <a:t>(1 of 2)</a:t>
            </a:r>
          </a:p>
        </p:txBody>
      </p:sp>
      <p:sp>
        <p:nvSpPr>
          <p:cNvPr id="6" name="Content Placeholder 5"/>
          <p:cNvSpPr>
            <a:spLocks noGrp="1"/>
          </p:cNvSpPr>
          <p:nvPr>
            <p:ph sz="quarter" idx="13"/>
          </p:nvPr>
        </p:nvSpPr>
        <p:spPr>
          <a:xfrm>
            <a:off x="457200" y="1556327"/>
            <a:ext cx="8229600" cy="626200"/>
          </a:xfrm>
        </p:spPr>
        <p:txBody>
          <a:bodyPr/>
          <a:lstStyle/>
          <a:p>
            <a:pPr marL="432" indent="0">
              <a:spcBef>
                <a:spcPts val="1000"/>
              </a:spcBef>
              <a:buNone/>
            </a:pPr>
            <a:r>
              <a:rPr lang="en-US" b="1" noProof="0" dirty="0"/>
              <a:t>Assets (in billions)</a:t>
            </a:r>
          </a:p>
        </p:txBody>
      </p:sp>
      <p:graphicFrame>
        <p:nvGraphicFramePr>
          <p:cNvPr id="9" name="Table 9">
            <a:extLst>
              <a:ext uri="{FF2B5EF4-FFF2-40B4-BE49-F238E27FC236}">
                <a16:creationId xmlns:a16="http://schemas.microsoft.com/office/drawing/2014/main" id="{8ADE575D-88D9-2652-5C19-EE2EAB865AED}"/>
              </a:ext>
            </a:extLst>
          </p:cNvPr>
          <p:cNvGraphicFramePr>
            <a:graphicFrameLocks noGrp="1"/>
          </p:cNvGraphicFramePr>
          <p:nvPr>
            <p:extLst>
              <p:ext uri="{D42A27DB-BD31-4B8C-83A1-F6EECF244321}">
                <p14:modId xmlns:p14="http://schemas.microsoft.com/office/powerpoint/2010/main" val="3650875873"/>
              </p:ext>
            </p:extLst>
          </p:nvPr>
        </p:nvGraphicFramePr>
        <p:xfrm>
          <a:off x="457200" y="2469396"/>
          <a:ext cx="6096000" cy="2225040"/>
        </p:xfrm>
        <a:graphic>
          <a:graphicData uri="http://schemas.openxmlformats.org/drawingml/2006/table">
            <a:tbl>
              <a:tblPr firstRow="1" bandRow="1">
                <a:tableStyleId>{40F9630F-82C1-40B7-BC3A-925EFCFF5E92}</a:tableStyleId>
              </a:tblPr>
              <a:tblGrid>
                <a:gridCol w="4168588">
                  <a:extLst>
                    <a:ext uri="{9D8B030D-6E8A-4147-A177-3AD203B41FA5}">
                      <a16:colId xmlns:a16="http://schemas.microsoft.com/office/drawing/2014/main" val="1007327123"/>
                    </a:ext>
                  </a:extLst>
                </a:gridCol>
                <a:gridCol w="1927412">
                  <a:extLst>
                    <a:ext uri="{9D8B030D-6E8A-4147-A177-3AD203B41FA5}">
                      <a16:colId xmlns:a16="http://schemas.microsoft.com/office/drawing/2014/main" val="2308894914"/>
                    </a:ext>
                  </a:extLst>
                </a:gridCol>
              </a:tblGrid>
              <a:tr h="370840">
                <a:tc>
                  <a:txBody>
                    <a:bodyPr/>
                    <a:lstStyle/>
                    <a:p>
                      <a:r>
                        <a:rPr lang="en-US" sz="1800" b="0" i="0" u="none" strike="noStrike" kern="1200" cap="none" dirty="0">
                          <a:solidFill>
                            <a:schemeClr val="dk1"/>
                          </a:solidFill>
                          <a:effectLst/>
                          <a:latin typeface="+mn-lt"/>
                          <a:ea typeface="Arial"/>
                          <a:cs typeface="Arial"/>
                          <a:sym typeface="Arial"/>
                        </a:rPr>
                        <a:t>Reserves</a:t>
                      </a:r>
                      <a:endParaRPr lang="en-US" sz="18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a:latin typeface="+mn-lt"/>
                        </a:rPr>
                        <a:t>$135</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109593"/>
                  </a:ext>
                </a:extLst>
              </a:tr>
              <a:tr h="370840">
                <a:tc>
                  <a:txBody>
                    <a:bodyPr/>
                    <a:lstStyle/>
                    <a:p>
                      <a:r>
                        <a:rPr lang="en-US" sz="1800" dirty="0">
                          <a:latin typeface="+mn-lt"/>
                        </a:rPr>
                        <a:t>Loans (to the bank’s customers)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900</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158519"/>
                  </a:ext>
                </a:extLst>
              </a:tr>
              <a:tr h="370840">
                <a:tc>
                  <a:txBody>
                    <a:bodyPr/>
                    <a:lstStyle/>
                    <a:p>
                      <a:r>
                        <a:rPr lang="en-US" sz="1800" dirty="0">
                          <a:latin typeface="+mn-lt"/>
                        </a:rPr>
                        <a:t>Securities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700</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3521586"/>
                  </a:ext>
                </a:extLst>
              </a:tr>
              <a:tr h="370840">
                <a:tc>
                  <a:txBody>
                    <a:bodyPr/>
                    <a:lstStyle/>
                    <a:p>
                      <a:r>
                        <a:rPr lang="en-US" sz="1800" dirty="0">
                          <a:latin typeface="+mn-lt"/>
                        </a:rPr>
                        <a:t>Buildings and equipment</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15</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0278827"/>
                  </a:ext>
                </a:extLst>
              </a:tr>
              <a:tr h="370840">
                <a:tc>
                  <a:txBody>
                    <a:bodyPr/>
                    <a:lstStyle/>
                    <a:p>
                      <a:r>
                        <a:rPr lang="en-US" sz="1800" dirty="0">
                          <a:latin typeface="+mn-lt"/>
                        </a:rPr>
                        <a:t>Others assets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550</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3293403"/>
                  </a:ext>
                </a:extLst>
              </a:tr>
              <a:tr h="370840">
                <a:tc>
                  <a:txBody>
                    <a:bodyPr/>
                    <a:lstStyle/>
                    <a:p>
                      <a:r>
                        <a:rPr lang="en-US" sz="1800" dirty="0">
                          <a:latin typeface="+mn-lt"/>
                        </a:rPr>
                        <a:t>Total assets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$2,300</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7323808"/>
                  </a:ext>
                </a:extLst>
              </a:tr>
            </a:tbl>
          </a:graphicData>
        </a:graphic>
      </p:graphicFrame>
    </p:spTree>
    <p:extLst>
      <p:ext uri="{BB962C8B-B14F-4D97-AF65-F5344CB8AC3E}">
        <p14:creationId xmlns:p14="http://schemas.microsoft.com/office/powerpoint/2010/main" val="196421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14.1 The Balance Sheet of a Typical Large Bank </a:t>
            </a:r>
            <a:r>
              <a:rPr lang="en-US" sz="2000" b="0" noProof="0" dirty="0"/>
              <a:t>(2 of 2)</a:t>
            </a:r>
            <a:endParaRPr lang="en-US" sz="2000" noProof="0" dirty="0"/>
          </a:p>
        </p:txBody>
      </p:sp>
      <p:sp>
        <p:nvSpPr>
          <p:cNvPr id="6" name="Content Placeholder 5"/>
          <p:cNvSpPr>
            <a:spLocks noGrp="1"/>
          </p:cNvSpPr>
          <p:nvPr>
            <p:ph sz="quarter" idx="13"/>
          </p:nvPr>
        </p:nvSpPr>
        <p:spPr>
          <a:xfrm>
            <a:off x="457200" y="1556327"/>
            <a:ext cx="8229600" cy="380049"/>
          </a:xfrm>
        </p:spPr>
        <p:txBody>
          <a:bodyPr/>
          <a:lstStyle/>
          <a:p>
            <a:pPr marL="432" indent="0">
              <a:spcBef>
                <a:spcPts val="1000"/>
              </a:spcBef>
              <a:buNone/>
            </a:pPr>
            <a:r>
              <a:rPr lang="en-US" sz="1600" b="1" noProof="0" dirty="0"/>
              <a:t>Liabilities and Stockholders’ Equity (in billions)</a:t>
            </a:r>
          </a:p>
        </p:txBody>
      </p:sp>
      <p:graphicFrame>
        <p:nvGraphicFramePr>
          <p:cNvPr id="4" name="Table 4">
            <a:extLst>
              <a:ext uri="{FF2B5EF4-FFF2-40B4-BE49-F238E27FC236}">
                <a16:creationId xmlns:a16="http://schemas.microsoft.com/office/drawing/2014/main" id="{3108C5BB-5BDC-E033-1C5A-A020A9B51B20}"/>
              </a:ext>
            </a:extLst>
          </p:cNvPr>
          <p:cNvGraphicFramePr>
            <a:graphicFrameLocks noGrp="1"/>
          </p:cNvGraphicFramePr>
          <p:nvPr>
            <p:extLst>
              <p:ext uri="{D42A27DB-BD31-4B8C-83A1-F6EECF244321}">
                <p14:modId xmlns:p14="http://schemas.microsoft.com/office/powerpoint/2010/main" val="1566764044"/>
              </p:ext>
            </p:extLst>
          </p:nvPr>
        </p:nvGraphicFramePr>
        <p:xfrm>
          <a:off x="457200" y="2020236"/>
          <a:ext cx="7413812" cy="2346960"/>
        </p:xfrm>
        <a:graphic>
          <a:graphicData uri="http://schemas.openxmlformats.org/drawingml/2006/table">
            <a:tbl>
              <a:tblPr firstRow="1" bandRow="1">
                <a:tableStyleId>{40F9630F-82C1-40B7-BC3A-925EFCFF5E92}</a:tableStyleId>
              </a:tblPr>
              <a:tblGrid>
                <a:gridCol w="4455459">
                  <a:extLst>
                    <a:ext uri="{9D8B030D-6E8A-4147-A177-3AD203B41FA5}">
                      <a16:colId xmlns:a16="http://schemas.microsoft.com/office/drawing/2014/main" val="1057014741"/>
                    </a:ext>
                  </a:extLst>
                </a:gridCol>
                <a:gridCol w="2958353">
                  <a:extLst>
                    <a:ext uri="{9D8B030D-6E8A-4147-A177-3AD203B41FA5}">
                      <a16:colId xmlns:a16="http://schemas.microsoft.com/office/drawing/2014/main" val="970392142"/>
                    </a:ext>
                  </a:extLst>
                </a:gridCol>
              </a:tblGrid>
              <a:tr h="335280">
                <a:tc>
                  <a:txBody>
                    <a:bodyPr/>
                    <a:lstStyle/>
                    <a:p>
                      <a:r>
                        <a:rPr lang="en-US" sz="1500" b="0" dirty="0"/>
                        <a:t>Deposits (of the bank’s customers)</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$1,000</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8741580"/>
                  </a:ext>
                </a:extLst>
              </a:tr>
              <a:tr h="335280">
                <a:tc>
                  <a:txBody>
                    <a:bodyPr/>
                    <a:lstStyle/>
                    <a:p>
                      <a:r>
                        <a:rPr lang="en-US" sz="1500" b="0" dirty="0"/>
                        <a:t>Short-term borrowing</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400</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9553438"/>
                  </a:ext>
                </a:extLst>
              </a:tr>
              <a:tr h="335280">
                <a:tc>
                  <a:txBody>
                    <a:bodyPr/>
                    <a:lstStyle/>
                    <a:p>
                      <a:r>
                        <a:rPr lang="en-US" sz="1500" b="0" dirty="0"/>
                        <a:t>Long-term debt</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360</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424558"/>
                  </a:ext>
                </a:extLst>
              </a:tr>
              <a:tr h="335280">
                <a:tc>
                  <a:txBody>
                    <a:bodyPr/>
                    <a:lstStyle/>
                    <a:p>
                      <a:r>
                        <a:rPr lang="en-US" sz="1500" b="0" dirty="0"/>
                        <a:t>Other liabilities</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275</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89447"/>
                  </a:ext>
                </a:extLst>
              </a:tr>
              <a:tr h="335280">
                <a:tc>
                  <a:txBody>
                    <a:bodyPr/>
                    <a:lstStyle/>
                    <a:p>
                      <a:r>
                        <a:rPr lang="en-US" sz="1500" b="0" dirty="0"/>
                        <a:t>Total liabilities</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$2,035</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9014390"/>
                  </a:ext>
                </a:extLst>
              </a:tr>
              <a:tr h="335280">
                <a:tc>
                  <a:txBody>
                    <a:bodyPr/>
                    <a:lstStyle/>
                    <a:p>
                      <a:r>
                        <a:rPr lang="en-US" sz="1500" b="0" dirty="0"/>
                        <a:t>Stockholders’ equity</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265</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6102457"/>
                  </a:ext>
                </a:extLst>
              </a:tr>
              <a:tr h="335280">
                <a:tc>
                  <a:txBody>
                    <a:bodyPr/>
                    <a:lstStyle/>
                    <a:p>
                      <a:r>
                        <a:rPr lang="en-US" sz="1500" b="0" dirty="0"/>
                        <a:t>Total liabilities and stockholders’ equity</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t>$2,300</a:t>
                      </a:r>
                    </a:p>
                  </a:txBody>
                  <a:tcPr marT="50292" marB="50292">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9966938"/>
                  </a:ext>
                </a:extLst>
              </a:tr>
            </a:tbl>
          </a:graphicData>
        </a:graphic>
      </p:graphicFrame>
      <p:sp>
        <p:nvSpPr>
          <p:cNvPr id="3" name="Content Placeholder 2">
            <a:extLst>
              <a:ext uri="{FF2B5EF4-FFF2-40B4-BE49-F238E27FC236}">
                <a16:creationId xmlns:a16="http://schemas.microsoft.com/office/drawing/2014/main" id="{F28167D9-B668-7053-F91D-8762D5E9258B}"/>
              </a:ext>
            </a:extLst>
          </p:cNvPr>
          <p:cNvSpPr>
            <a:spLocks noGrp="1"/>
          </p:cNvSpPr>
          <p:nvPr>
            <p:ph sz="quarter" idx="14"/>
          </p:nvPr>
        </p:nvSpPr>
        <p:spPr>
          <a:xfrm>
            <a:off x="457200" y="4420158"/>
            <a:ext cx="8229600" cy="1801346"/>
          </a:xfrm>
        </p:spPr>
        <p:txBody>
          <a:bodyPr/>
          <a:lstStyle/>
          <a:p>
            <a:pPr marL="432" indent="0">
              <a:spcBef>
                <a:spcPts val="1000"/>
              </a:spcBef>
              <a:buNone/>
            </a:pPr>
            <a:r>
              <a:rPr lang="en-US" sz="1600" noProof="0" dirty="0"/>
              <a:t>On a balance sheet, a firm’s assets are listed on the left, and its liabilities (and stockholders’ equity, or </a:t>
            </a:r>
            <a:r>
              <a:rPr lang="en-US" sz="1600" b="1" noProof="0" dirty="0"/>
              <a:t>net worth</a:t>
            </a:r>
            <a:r>
              <a:rPr lang="en-US" sz="1600" noProof="0" dirty="0"/>
              <a:t>) are listed on the right. The left and right sides must add to the same amount.</a:t>
            </a:r>
          </a:p>
          <a:p>
            <a:pPr>
              <a:spcBef>
                <a:spcPts val="600"/>
              </a:spcBef>
            </a:pPr>
            <a:r>
              <a:rPr lang="en-US" sz="1600" noProof="0" dirty="0"/>
              <a:t>Banks use money deposited with them to make loans and buy securities (investments).</a:t>
            </a:r>
          </a:p>
          <a:p>
            <a:pPr>
              <a:spcBef>
                <a:spcPts val="600"/>
              </a:spcBef>
            </a:pPr>
            <a:r>
              <a:rPr lang="en-US" sz="1600" noProof="0" dirty="0"/>
              <a:t>Their largest liabilities are their deposit accounts: money they owe to their depositors.</a:t>
            </a:r>
          </a:p>
        </p:txBody>
      </p:sp>
    </p:spTree>
    <p:extLst>
      <p:ext uri="{BB962C8B-B14F-4D97-AF65-F5344CB8AC3E}">
        <p14:creationId xmlns:p14="http://schemas.microsoft.com/office/powerpoint/2010/main" val="27599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344"/>
            <a:ext cx="8229600" cy="1135756"/>
          </a:xfrm>
        </p:spPr>
        <p:txBody>
          <a:bodyPr/>
          <a:lstStyle/>
          <a:p>
            <a:r>
              <a:rPr lang="en-US" noProof="0" dirty="0"/>
              <a:t>Reserves</a:t>
            </a:r>
          </a:p>
        </p:txBody>
      </p:sp>
      <p:sp>
        <p:nvSpPr>
          <p:cNvPr id="4" name="Content Placeholder 3"/>
          <p:cNvSpPr>
            <a:spLocks noGrp="1"/>
          </p:cNvSpPr>
          <p:nvPr>
            <p:ph sz="quarter" idx="13"/>
          </p:nvPr>
        </p:nvSpPr>
        <p:spPr>
          <a:xfrm>
            <a:off x="457200" y="1570459"/>
            <a:ext cx="8021782" cy="4495363"/>
          </a:xfrm>
        </p:spPr>
        <p:txBody>
          <a:bodyPr/>
          <a:lstStyle/>
          <a:p>
            <a:pPr marL="432" indent="0">
              <a:spcBef>
                <a:spcPts val="600"/>
              </a:spcBef>
              <a:buNone/>
            </a:pPr>
            <a:r>
              <a:rPr lang="en-US" sz="2000" b="1" noProof="0" dirty="0">
                <a:solidFill>
                  <a:schemeClr val="tx1"/>
                </a:solidFill>
              </a:rPr>
              <a:t>Reserves</a:t>
            </a:r>
            <a:r>
              <a:rPr lang="en-US" sz="2000" noProof="0" dirty="0">
                <a:solidFill>
                  <a:schemeClr val="tx1"/>
                </a:solidFill>
              </a:rPr>
              <a:t> are deposits that a bank keeps as cash in its vault or on deposit with the Federal Reserve.</a:t>
            </a:r>
          </a:p>
          <a:p>
            <a:pPr marL="432" indent="0">
              <a:spcBef>
                <a:spcPts val="600"/>
              </a:spcBef>
              <a:buNone/>
            </a:pPr>
            <a:r>
              <a:rPr lang="en-US" sz="2000" noProof="0" dirty="0">
                <a:solidFill>
                  <a:schemeClr val="tx1"/>
                </a:solidFill>
              </a:rPr>
              <a:t>A bank does not keep enough deposits on hand to cover all of its deposits. This is how the bank makes a profit: lending out or investing money deposited with it.</a:t>
            </a:r>
          </a:p>
          <a:p>
            <a:pPr marL="432" indent="0">
              <a:spcBef>
                <a:spcPts val="600"/>
              </a:spcBef>
              <a:buNone/>
            </a:pPr>
            <a:r>
              <a:rPr lang="en-US" sz="2000" noProof="0" dirty="0">
                <a:solidFill>
                  <a:schemeClr val="tx1"/>
                </a:solidFill>
              </a:rPr>
              <a:t>Banks in the United States used to be required to hold a particular fraction of their checking account deposits as </a:t>
            </a:r>
            <a:r>
              <a:rPr lang="en-US" sz="2000" b="1" noProof="0" dirty="0">
                <a:solidFill>
                  <a:schemeClr val="tx1"/>
                </a:solidFill>
              </a:rPr>
              <a:t>required reserves</a:t>
            </a:r>
            <a:r>
              <a:rPr lang="en-US" sz="2000" noProof="0" dirty="0">
                <a:solidFill>
                  <a:schemeClr val="tx1"/>
                </a:solidFill>
              </a:rPr>
              <a:t>—previously 10 percent of all checking deposits, plus a little depending on the size of the bank—but this is no longer the case.</a:t>
            </a:r>
          </a:p>
          <a:p>
            <a:pPr algn="l">
              <a:spcBef>
                <a:spcPts val="600"/>
              </a:spcBef>
            </a:pPr>
            <a:r>
              <a:rPr lang="en-US" sz="2000" b="0" i="0" u="none" strike="noStrike" baseline="0" noProof="0" dirty="0">
                <a:solidFill>
                  <a:schemeClr val="tx1"/>
                </a:solidFill>
              </a:rPr>
              <a:t>In March 2020, the Fed eliminated the reserve requirement by setting it equal to 0 percent of a bank’s checking account deposits.</a:t>
            </a:r>
          </a:p>
          <a:p>
            <a:pPr algn="l">
              <a:spcBef>
                <a:spcPts val="600"/>
              </a:spcBef>
            </a:pPr>
            <a:r>
              <a:rPr lang="en-US" sz="2000" noProof="0" dirty="0">
                <a:solidFill>
                  <a:schemeClr val="tx1"/>
                </a:solidFill>
              </a:rPr>
              <a:t>The Fed indicated it had no plans to reinstate reserve requirements for checking deposits.</a:t>
            </a:r>
          </a:p>
        </p:txBody>
      </p:sp>
    </p:spTree>
    <p:extLst>
      <p:ext uri="{BB962C8B-B14F-4D97-AF65-F5344CB8AC3E}">
        <p14:creationId xmlns:p14="http://schemas.microsoft.com/office/powerpoint/2010/main" val="52472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344"/>
            <a:ext cx="8229600" cy="1135756"/>
          </a:xfrm>
        </p:spPr>
        <p:txBody>
          <a:bodyPr/>
          <a:lstStyle/>
          <a:p>
            <a:r>
              <a:rPr lang="en-US" sz="3200" noProof="0" dirty="0"/>
              <a:t>The Economic Importance of Bank Lending</a:t>
            </a:r>
            <a:r>
              <a:rPr lang="en-US" sz="2000" b="0" noProof="0" dirty="0"/>
              <a:t> (1 of 2)</a:t>
            </a:r>
            <a:endParaRPr lang="en-US" sz="3200" b="0" noProof="0" dirty="0"/>
          </a:p>
        </p:txBody>
      </p:sp>
      <p:sp>
        <p:nvSpPr>
          <p:cNvPr id="4" name="Content Placeholder 3"/>
          <p:cNvSpPr>
            <a:spLocks noGrp="1"/>
          </p:cNvSpPr>
          <p:nvPr>
            <p:ph sz="quarter" idx="13"/>
          </p:nvPr>
        </p:nvSpPr>
        <p:spPr>
          <a:xfrm>
            <a:off x="457200" y="1570459"/>
            <a:ext cx="8021782" cy="4676432"/>
          </a:xfrm>
        </p:spPr>
        <p:txBody>
          <a:bodyPr/>
          <a:lstStyle/>
          <a:p>
            <a:pPr marL="432" indent="0">
              <a:buNone/>
            </a:pPr>
            <a:r>
              <a:rPr lang="en-US" sz="2200" noProof="0" dirty="0"/>
              <a:t>Depositors earn a low rate of interest on their deposits, while borrowers may a higher rate of interest. Why do they need banks, when they could just borrow from, and lend to, one another?</a:t>
            </a:r>
          </a:p>
          <a:p>
            <a:pPr marL="343332" indent="-342900">
              <a:buAutoNum type="arabicPeriod"/>
            </a:pPr>
            <a:r>
              <a:rPr lang="en-US" sz="2200" noProof="0" dirty="0"/>
              <a:t>Banks reduce </a:t>
            </a:r>
            <a:r>
              <a:rPr lang="en-US" sz="2200" b="1" noProof="0" dirty="0"/>
              <a:t>transactions costs</a:t>
            </a:r>
            <a:r>
              <a:rPr lang="en-US" sz="2200" noProof="0" dirty="0"/>
              <a:t>, the costs in time and other resources that parties incur in the process of agreeing to and carrying out an exchange of goods or services.</a:t>
            </a:r>
            <a:br>
              <a:rPr lang="en-US" sz="2200" noProof="0" dirty="0"/>
            </a:br>
            <a:r>
              <a:rPr lang="en-US" sz="2200" noProof="0" dirty="0"/>
              <a:t>They do this by using </a:t>
            </a:r>
            <a:r>
              <a:rPr lang="en-US" sz="2200" b="1" noProof="0" dirty="0"/>
              <a:t>economies of scale</a:t>
            </a:r>
            <a:r>
              <a:rPr lang="en-US" sz="2200" noProof="0" dirty="0"/>
              <a:t>, allowing their employees to specialize in tasks like loan evaluation, processing, or legal documentation.</a:t>
            </a:r>
          </a:p>
        </p:txBody>
      </p:sp>
    </p:spTree>
    <p:extLst>
      <p:ext uri="{BB962C8B-B14F-4D97-AF65-F5344CB8AC3E}">
        <p14:creationId xmlns:p14="http://schemas.microsoft.com/office/powerpoint/2010/main" val="37412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Economic Importance of Bank Lending</a:t>
            </a:r>
            <a:r>
              <a:rPr lang="en-US" sz="2000" b="0" noProof="0" dirty="0"/>
              <a:t> (2 of 2)</a:t>
            </a:r>
            <a:endParaRPr lang="en-US" sz="3200" b="0" noProof="0" dirty="0"/>
          </a:p>
        </p:txBody>
      </p:sp>
      <p:sp>
        <p:nvSpPr>
          <p:cNvPr id="4" name="Content Placeholder 3"/>
          <p:cNvSpPr>
            <a:spLocks noGrp="1"/>
          </p:cNvSpPr>
          <p:nvPr>
            <p:ph sz="quarter" idx="13"/>
          </p:nvPr>
        </p:nvSpPr>
        <p:spPr>
          <a:xfrm>
            <a:off x="457200" y="1556327"/>
            <a:ext cx="8229600" cy="2160650"/>
          </a:xfrm>
        </p:spPr>
        <p:txBody>
          <a:bodyPr/>
          <a:lstStyle/>
          <a:p>
            <a:pPr marL="432" indent="0">
              <a:buNone/>
            </a:pPr>
            <a:r>
              <a:rPr lang="en-US" sz="2000" noProof="0" dirty="0"/>
              <a:t>Depositors earn a low rate of interest on their deposits, while borrowers may a higher rate of interest. Why do they need banks, when they could just borrow from, and lend to, one another?</a:t>
            </a:r>
          </a:p>
          <a:p>
            <a:pPr marL="343332" indent="-342900">
              <a:buFont typeface="+mj-lt"/>
              <a:buAutoNum type="arabicPeriod" startAt="2"/>
            </a:pPr>
            <a:r>
              <a:rPr lang="en-US" sz="2000" noProof="0" dirty="0"/>
              <a:t>Banks reduce information problems, particularly those of </a:t>
            </a:r>
            <a:r>
              <a:rPr lang="en-US" sz="2000" b="1" noProof="0" dirty="0"/>
              <a:t>asymmetric information</a:t>
            </a:r>
            <a:r>
              <a:rPr lang="en-US" sz="2000" noProof="0" dirty="0"/>
              <a:t>, a situation in which one party to an economic transaction has less information than the other party.</a:t>
            </a:r>
          </a:p>
        </p:txBody>
      </p:sp>
      <p:sp>
        <p:nvSpPr>
          <p:cNvPr id="3" name="Content Placeholder 2"/>
          <p:cNvSpPr>
            <a:spLocks noGrp="1"/>
          </p:cNvSpPr>
          <p:nvPr>
            <p:ph sz="quarter" idx="14"/>
          </p:nvPr>
        </p:nvSpPr>
        <p:spPr>
          <a:xfrm>
            <a:off x="457200" y="3847606"/>
            <a:ext cx="8229600" cy="1721922"/>
          </a:xfrm>
        </p:spPr>
        <p:txBody>
          <a:bodyPr/>
          <a:lstStyle/>
          <a:p>
            <a:pPr marL="432000" indent="0">
              <a:buNone/>
            </a:pPr>
            <a:r>
              <a:rPr lang="en-US" sz="2000" noProof="0" dirty="0"/>
              <a:t>Banks can evaluate the characteristics of borrowers to identify who is a good risk to lend to.</a:t>
            </a:r>
            <a:br>
              <a:rPr lang="en-US" sz="2000" noProof="0" dirty="0"/>
            </a:br>
            <a:r>
              <a:rPr lang="en-US" sz="2000" noProof="0" dirty="0"/>
              <a:t>They do this through statistical analysis and </a:t>
            </a:r>
            <a:r>
              <a:rPr lang="en-US" sz="2000" b="1" noProof="0" dirty="0"/>
              <a:t>relationship banking</a:t>
            </a:r>
            <a:r>
              <a:rPr lang="en-US" sz="2000" noProof="0" dirty="0"/>
              <a:t>, the ability of banks to assess credit risks on the basis of private information about borrowers.</a:t>
            </a:r>
          </a:p>
        </p:txBody>
      </p:sp>
    </p:spTree>
    <p:extLst>
      <p:ext uri="{BB962C8B-B14F-4D97-AF65-F5344CB8AC3E}">
        <p14:creationId xmlns:p14="http://schemas.microsoft.com/office/powerpoint/2010/main" val="137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2565"/>
            <a:ext cx="8229600" cy="1154420"/>
          </a:xfrm>
        </p:spPr>
        <p:txBody>
          <a:bodyPr/>
          <a:lstStyle/>
          <a:p>
            <a:r>
              <a:rPr lang="en-US" sz="2800" noProof="0" dirty="0"/>
              <a:t>Apply the Concept: Help for Young Borrowers: Fintech or Ceilings on Interest Rates? </a:t>
            </a:r>
            <a:r>
              <a:rPr lang="en-US" sz="2000" b="0" noProof="0" dirty="0"/>
              <a:t>(1 of 2)</a:t>
            </a:r>
            <a:endParaRPr lang="en-US" sz="2800" b="0" noProof="0" dirty="0"/>
          </a:p>
        </p:txBody>
      </p:sp>
      <p:sp>
        <p:nvSpPr>
          <p:cNvPr id="6" name="Content Placeholder 5"/>
          <p:cNvSpPr>
            <a:spLocks noGrp="1"/>
          </p:cNvSpPr>
          <p:nvPr>
            <p:ph sz="quarter" idx="15"/>
          </p:nvPr>
        </p:nvSpPr>
        <p:spPr>
          <a:xfrm>
            <a:off x="457201" y="1565816"/>
            <a:ext cx="3770416" cy="4662967"/>
          </a:xfrm>
        </p:spPr>
        <p:txBody>
          <a:bodyPr/>
          <a:lstStyle/>
          <a:p>
            <a:pPr marL="432" indent="0">
              <a:spcBef>
                <a:spcPts val="600"/>
              </a:spcBef>
              <a:buNone/>
            </a:pPr>
            <a:r>
              <a:rPr lang="en-US" sz="2000" noProof="0" dirty="0">
                <a:solidFill>
                  <a:schemeClr val="tx1"/>
                </a:solidFill>
              </a:rPr>
              <a:t>In recent years, some new </a:t>
            </a:r>
            <a:r>
              <a:rPr lang="en-US" sz="2000" b="1" noProof="0" dirty="0">
                <a:solidFill>
                  <a:schemeClr val="tx1"/>
                </a:solidFill>
              </a:rPr>
              <a:t>financial technology</a:t>
            </a:r>
            <a:r>
              <a:rPr lang="en-US" sz="2000" noProof="0" dirty="0">
                <a:solidFill>
                  <a:schemeClr val="tx1"/>
                </a:solidFill>
              </a:rPr>
              <a:t> or </a:t>
            </a:r>
            <a:r>
              <a:rPr lang="en-US" sz="2000" b="1" noProof="0" dirty="0" err="1">
                <a:solidFill>
                  <a:schemeClr val="tx1"/>
                </a:solidFill>
              </a:rPr>
              <a:t>fintech</a:t>
            </a:r>
            <a:r>
              <a:rPr lang="en-US" sz="2000" noProof="0" dirty="0">
                <a:solidFill>
                  <a:schemeClr val="tx1"/>
                </a:solidFill>
              </a:rPr>
              <a:t> companies—such as </a:t>
            </a:r>
            <a:r>
              <a:rPr lang="en-US" sz="2000" noProof="0" dirty="0" err="1">
                <a:solidFill>
                  <a:schemeClr val="tx1"/>
                </a:solidFill>
              </a:rPr>
              <a:t>LendingClub</a:t>
            </a:r>
            <a:r>
              <a:rPr lang="en-US" sz="2000" noProof="0" dirty="0">
                <a:solidFill>
                  <a:schemeClr val="tx1"/>
                </a:solidFill>
              </a:rPr>
              <a:t> and </a:t>
            </a:r>
            <a:r>
              <a:rPr lang="en-US" sz="2000" noProof="0" dirty="0" err="1">
                <a:solidFill>
                  <a:schemeClr val="tx1"/>
                </a:solidFill>
              </a:rPr>
              <a:t>UpStart</a:t>
            </a:r>
            <a:r>
              <a:rPr lang="en-US" sz="2000" noProof="0" dirty="0">
                <a:solidFill>
                  <a:schemeClr val="tx1"/>
                </a:solidFill>
              </a:rPr>
              <a:t>—have emerged to offer </a:t>
            </a:r>
            <a:r>
              <a:rPr lang="en-US" sz="2000" b="1" noProof="0" dirty="0">
                <a:solidFill>
                  <a:schemeClr val="tx1"/>
                </a:solidFill>
              </a:rPr>
              <a:t>peer-to-peer lending</a:t>
            </a:r>
            <a:r>
              <a:rPr lang="en-US" sz="2000" noProof="0" dirty="0">
                <a:solidFill>
                  <a:schemeClr val="tx1"/>
                </a:solidFill>
              </a:rPr>
              <a:t> on the Internet.</a:t>
            </a:r>
          </a:p>
          <a:p>
            <a:pPr marL="432" indent="0">
              <a:spcBef>
                <a:spcPts val="600"/>
              </a:spcBef>
              <a:buNone/>
            </a:pPr>
            <a:r>
              <a:rPr lang="en-US" sz="2000" noProof="0" dirty="0">
                <a:solidFill>
                  <a:schemeClr val="tx1"/>
                </a:solidFill>
              </a:rPr>
              <a:t>These firms earn flat fees for facilitating a loan and charge fees for collecting payments but take none of the risk of the loans defaulting.</a:t>
            </a:r>
          </a:p>
          <a:p>
            <a:pPr marL="432" indent="0">
              <a:spcBef>
                <a:spcPts val="600"/>
              </a:spcBef>
              <a:buNone/>
            </a:pPr>
            <a:r>
              <a:rPr lang="en-US" sz="2000" noProof="0" dirty="0">
                <a:solidFill>
                  <a:schemeClr val="tx1"/>
                </a:solidFill>
              </a:rPr>
              <a:t>Will these firms facilitate too many risky loans? Early evidence suggests “yes.”</a:t>
            </a:r>
          </a:p>
        </p:txBody>
      </p:sp>
      <p:pic>
        <p:nvPicPr>
          <p:cNvPr id="3" name="Picture 2" descr="Shoppers in a store examine options for bathroom vanities."/>
          <p:cNvPicPr>
            <a:picLocks noChangeAspect="1"/>
          </p:cNvPicPr>
          <p:nvPr/>
        </p:nvPicPr>
        <p:blipFill>
          <a:blip r:embed="rId3"/>
          <a:stretch>
            <a:fillRect/>
          </a:stretch>
        </p:blipFill>
        <p:spPr>
          <a:xfrm>
            <a:off x="4511759" y="1733248"/>
            <a:ext cx="4163929" cy="2755631"/>
          </a:xfrm>
          <a:prstGeom prst="rect">
            <a:avLst/>
          </a:prstGeom>
        </p:spPr>
      </p:pic>
    </p:spTree>
    <p:extLst>
      <p:ext uri="{BB962C8B-B14F-4D97-AF65-F5344CB8AC3E}">
        <p14:creationId xmlns:p14="http://schemas.microsoft.com/office/powerpoint/2010/main" val="377086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2565"/>
            <a:ext cx="8229600" cy="1154420"/>
          </a:xfrm>
        </p:spPr>
        <p:txBody>
          <a:bodyPr/>
          <a:lstStyle/>
          <a:p>
            <a:r>
              <a:rPr lang="en-US" sz="2800" noProof="0" dirty="0"/>
              <a:t>Apply the Concept: Help for Young Borrowers: Fintech or Ceilings on Interest Rates? </a:t>
            </a:r>
            <a:r>
              <a:rPr lang="en-US" sz="2000" b="0" noProof="0" dirty="0"/>
              <a:t>(2 of 2)</a:t>
            </a:r>
            <a:endParaRPr lang="en-US" sz="2800" b="0" noProof="0" dirty="0"/>
          </a:p>
        </p:txBody>
      </p:sp>
      <p:sp>
        <p:nvSpPr>
          <p:cNvPr id="6" name="Content Placeholder 5"/>
          <p:cNvSpPr>
            <a:spLocks noGrp="1"/>
          </p:cNvSpPr>
          <p:nvPr>
            <p:ph sz="quarter" idx="15"/>
          </p:nvPr>
        </p:nvSpPr>
        <p:spPr>
          <a:xfrm>
            <a:off x="457199" y="1557338"/>
            <a:ext cx="3699165" cy="4679950"/>
          </a:xfrm>
        </p:spPr>
        <p:txBody>
          <a:bodyPr/>
          <a:lstStyle/>
          <a:p>
            <a:pPr marL="432" indent="0">
              <a:spcBef>
                <a:spcPts val="600"/>
              </a:spcBef>
              <a:buNone/>
            </a:pPr>
            <a:r>
              <a:rPr lang="en-US" sz="1800" noProof="0" dirty="0">
                <a:solidFill>
                  <a:schemeClr val="tx1"/>
                </a:solidFill>
              </a:rPr>
              <a:t>Some U.S. politicians have proposed capping credit card interest rates at 15 percent.</a:t>
            </a:r>
          </a:p>
          <a:p>
            <a:pPr marL="432" indent="0">
              <a:spcBef>
                <a:spcPts val="600"/>
              </a:spcBef>
              <a:buNone/>
            </a:pPr>
            <a:r>
              <a:rPr lang="en-US" sz="1800" noProof="0" dirty="0">
                <a:solidFill>
                  <a:schemeClr val="tx1"/>
                </a:solidFill>
              </a:rPr>
              <a:t>Would this be a better way to help younger borrowers or people with low credit scores, who often face 25–30 percent credit card interest rates?</a:t>
            </a:r>
          </a:p>
          <a:p>
            <a:pPr marL="432" indent="0">
              <a:spcBef>
                <a:spcPts val="600"/>
              </a:spcBef>
              <a:buNone/>
            </a:pPr>
            <a:r>
              <a:rPr lang="en-US" sz="1800" noProof="0" dirty="0">
                <a:solidFill>
                  <a:schemeClr val="tx1"/>
                </a:solidFill>
              </a:rPr>
              <a:t>Bankers: “Arbitrary, one-size-fits-all caps might be good headlines but are bad policy because they would make loans harder for Americans, particularly those with lower credit scores or non-traditional sources of income, to receive.”</a:t>
            </a:r>
          </a:p>
        </p:txBody>
      </p:sp>
      <p:pic>
        <p:nvPicPr>
          <p:cNvPr id="8" name="Picture 7" descr="Shoppers in a store examine options for bathroom vanities."/>
          <p:cNvPicPr>
            <a:picLocks noChangeAspect="1"/>
          </p:cNvPicPr>
          <p:nvPr/>
        </p:nvPicPr>
        <p:blipFill>
          <a:blip r:embed="rId3"/>
          <a:stretch>
            <a:fillRect/>
          </a:stretch>
        </p:blipFill>
        <p:spPr>
          <a:xfrm>
            <a:off x="4511759" y="1733248"/>
            <a:ext cx="4163929" cy="2755631"/>
          </a:xfrm>
          <a:prstGeom prst="rect">
            <a:avLst/>
          </a:prstGeom>
        </p:spPr>
      </p:pic>
    </p:spTree>
    <p:extLst>
      <p:ext uri="{BB962C8B-B14F-4D97-AF65-F5344CB8AC3E}">
        <p14:creationId xmlns:p14="http://schemas.microsoft.com/office/powerpoint/2010/main" val="299484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Do Banks Create Money?</a:t>
            </a:r>
          </a:p>
        </p:txBody>
      </p:sp>
      <p:pic>
        <p:nvPicPr>
          <p:cNvPr id="3" name="Picture 2" descr="A diagram compares assets and liabilities. For assets, there are reserves of $1,000. For liabilities, there are deposits of $1,000. Your deposit of $1,000 into your checking account increases Bank of America’s assets and liabilities by the same amount."/>
          <p:cNvPicPr>
            <a:picLocks noChangeAspect="1"/>
          </p:cNvPicPr>
          <p:nvPr/>
        </p:nvPicPr>
        <p:blipFill>
          <a:blip r:embed="rId2"/>
          <a:stretch>
            <a:fillRect/>
          </a:stretch>
        </p:blipFill>
        <p:spPr>
          <a:xfrm>
            <a:off x="2077300" y="1674252"/>
            <a:ext cx="4986960" cy="1810669"/>
          </a:xfrm>
          <a:prstGeom prst="rect">
            <a:avLst/>
          </a:prstGeom>
        </p:spPr>
      </p:pic>
      <p:sp>
        <p:nvSpPr>
          <p:cNvPr id="6" name="Content Placeholder 5"/>
          <p:cNvSpPr>
            <a:spLocks noGrp="1"/>
          </p:cNvSpPr>
          <p:nvPr>
            <p:ph sz="quarter" idx="15"/>
          </p:nvPr>
        </p:nvSpPr>
        <p:spPr>
          <a:xfrm>
            <a:off x="468313" y="3715444"/>
            <a:ext cx="8218487" cy="2449382"/>
          </a:xfrm>
        </p:spPr>
        <p:txBody>
          <a:bodyPr/>
          <a:lstStyle/>
          <a:p>
            <a:pPr marL="0" lvl="0" indent="0">
              <a:buSzPts val="2200"/>
              <a:buNone/>
            </a:pPr>
            <a:r>
              <a:rPr lang="en-US" sz="1800" noProof="0" dirty="0"/>
              <a:t>A T-account is a stripped-down version of a bank balance sheet, showing only how a transaction </a:t>
            </a:r>
            <a:r>
              <a:rPr lang="en-US" sz="1800" b="1" noProof="0" dirty="0"/>
              <a:t>changes</a:t>
            </a:r>
            <a:r>
              <a:rPr lang="en-US" sz="1800" noProof="0" dirty="0"/>
              <a:t> a bank’s balance sheet.</a:t>
            </a:r>
          </a:p>
          <a:p>
            <a:pPr marL="0" lvl="0" indent="0">
              <a:buSzPts val="2200"/>
              <a:buNone/>
            </a:pPr>
            <a:r>
              <a:rPr lang="en-US" sz="1800" noProof="0" dirty="0"/>
              <a:t>When you deposit $1,000 in currency at Bank of America, its reserves increase by $1,000 and so do its deposits.</a:t>
            </a:r>
          </a:p>
          <a:p>
            <a:pPr marL="0" lvl="0" indent="0">
              <a:buSzPts val="2200"/>
              <a:buNone/>
            </a:pPr>
            <a:r>
              <a:rPr lang="en-US" sz="1800" noProof="0" dirty="0"/>
              <a:t>The currency component of the money supply decreases by the $1,000, since that $1,000 is no longer in circulation, but the checking deposits component increases by $1,000. So, there is no net change in the money supply—yet.</a:t>
            </a:r>
          </a:p>
        </p:txBody>
      </p:sp>
    </p:spTree>
    <p:extLst>
      <p:ext uri="{BB962C8B-B14F-4D97-AF65-F5344CB8AC3E}">
        <p14:creationId xmlns:p14="http://schemas.microsoft.com/office/powerpoint/2010/main" val="21868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Bank of America Lends Money Out</a:t>
            </a:r>
          </a:p>
        </p:txBody>
      </p:sp>
      <p:pic>
        <p:nvPicPr>
          <p:cNvPr id="3" name="Picture 2" descr="A diagram lists assets and liabilities. Assets include reserves of $1,000 and loans of 900. Liabilities include deposits of $1,000 and deposits of $900. By loaning out $900 in excess reserves, Bank of America has increased the money supply by $900.&#10;"/>
          <p:cNvPicPr>
            <a:picLocks noChangeAspect="1"/>
          </p:cNvPicPr>
          <p:nvPr/>
        </p:nvPicPr>
        <p:blipFill>
          <a:blip r:embed="rId2"/>
          <a:stretch>
            <a:fillRect/>
          </a:stretch>
        </p:blipFill>
        <p:spPr>
          <a:xfrm>
            <a:off x="2029747" y="1744313"/>
            <a:ext cx="5084505" cy="2152075"/>
          </a:xfrm>
          <a:prstGeom prst="rect">
            <a:avLst/>
          </a:prstGeom>
        </p:spPr>
      </p:pic>
      <p:sp>
        <p:nvSpPr>
          <p:cNvPr id="6" name="Content Placeholder 5"/>
          <p:cNvSpPr>
            <a:spLocks noGrp="1"/>
          </p:cNvSpPr>
          <p:nvPr>
            <p:ph sz="quarter" idx="15"/>
          </p:nvPr>
        </p:nvSpPr>
        <p:spPr>
          <a:xfrm>
            <a:off x="468313" y="4180568"/>
            <a:ext cx="8070045" cy="2048216"/>
          </a:xfrm>
        </p:spPr>
        <p:txBody>
          <a:bodyPr/>
          <a:lstStyle/>
          <a:p>
            <a:pPr marL="432" indent="0">
              <a:buNone/>
            </a:pPr>
            <a:r>
              <a:rPr lang="en-US" sz="2000" noProof="0" dirty="0"/>
              <a:t>But Bank of America needs to make a profit, so it keeps 10 percent of the deposit as reserves and lends out the rest, creating a $900 checking account deposit.</a:t>
            </a:r>
          </a:p>
          <a:p>
            <a:pPr marL="432" indent="0">
              <a:buNone/>
            </a:pPr>
            <a:r>
              <a:rPr lang="en-US" sz="2000" noProof="0" dirty="0"/>
              <a:t>This is characteristic of a </a:t>
            </a:r>
            <a:r>
              <a:rPr lang="en-US" sz="2000" b="1" noProof="0" dirty="0"/>
              <a:t>fractional reserve banking system</a:t>
            </a:r>
            <a:r>
              <a:rPr lang="en-US" sz="2000" noProof="0" dirty="0"/>
              <a:t>, in which banks keep less than 100 percent of deposits as reserves. </a:t>
            </a:r>
          </a:p>
        </p:txBody>
      </p:sp>
    </p:spTree>
    <p:extLst>
      <p:ext uri="{BB962C8B-B14F-4D97-AF65-F5344CB8AC3E}">
        <p14:creationId xmlns:p14="http://schemas.microsoft.com/office/powerpoint/2010/main" val="121566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Follow the Money</a:t>
            </a:r>
          </a:p>
        </p:txBody>
      </p:sp>
      <p:pic>
        <p:nvPicPr>
          <p:cNvPr id="3" name="Picture 2" descr="A diagram illustrates Bank of America’s assets and liabilities versus that of P N C Bank. For long description in Notes pane, press F6."/>
          <p:cNvPicPr>
            <a:picLocks noChangeAspect="1"/>
          </p:cNvPicPr>
          <p:nvPr/>
        </p:nvPicPr>
        <p:blipFill>
          <a:blip r:embed="rId3"/>
          <a:stretch>
            <a:fillRect/>
          </a:stretch>
        </p:blipFill>
        <p:spPr>
          <a:xfrm>
            <a:off x="542195" y="1708837"/>
            <a:ext cx="8059611" cy="2438611"/>
          </a:xfrm>
          <a:prstGeom prst="rect">
            <a:avLst/>
          </a:prstGeom>
        </p:spPr>
      </p:pic>
      <p:sp>
        <p:nvSpPr>
          <p:cNvPr id="6" name="Content Placeholder 5"/>
          <p:cNvSpPr>
            <a:spLocks noGrp="1"/>
          </p:cNvSpPr>
          <p:nvPr>
            <p:ph sz="quarter" idx="15"/>
          </p:nvPr>
        </p:nvSpPr>
        <p:spPr>
          <a:xfrm>
            <a:off x="468313" y="4428351"/>
            <a:ext cx="8218487" cy="1164927"/>
          </a:xfrm>
        </p:spPr>
        <p:txBody>
          <a:bodyPr/>
          <a:lstStyle/>
          <a:p>
            <a:pPr marL="432" indent="0">
              <a:buNone/>
            </a:pPr>
            <a:r>
              <a:rPr lang="en-US" sz="2000" noProof="0" dirty="0"/>
              <a:t>The $900 initially appears in a Bank of America checking account, but will soon be spent, and Bank of America will transfer $900 in currency to the bank at which the $900 check is deposited—P</a:t>
            </a:r>
            <a:r>
              <a:rPr lang="en-US" sz="100" noProof="0" dirty="0"/>
              <a:t> </a:t>
            </a:r>
            <a:r>
              <a:rPr lang="en-US" sz="2000" noProof="0" dirty="0"/>
              <a:t>N</a:t>
            </a:r>
            <a:r>
              <a:rPr lang="en-US" sz="100" noProof="0" dirty="0"/>
              <a:t> </a:t>
            </a:r>
            <a:r>
              <a:rPr lang="en-US" sz="2000" noProof="0" dirty="0"/>
              <a:t>C in this case.</a:t>
            </a:r>
          </a:p>
        </p:txBody>
      </p:sp>
    </p:spTree>
    <p:extLst>
      <p:ext uri="{BB962C8B-B14F-4D97-AF65-F5344CB8AC3E}">
        <p14:creationId xmlns:p14="http://schemas.microsoft.com/office/powerpoint/2010/main" val="41449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Silicon Valley Bank and the Fragility of Banking</a:t>
            </a:r>
          </a:p>
        </p:txBody>
      </p:sp>
      <p:pic>
        <p:nvPicPr>
          <p:cNvPr id="9" name="Picture 8" descr="A photo depicts several people including news reporters gathered at the entrance of Silicon Valley Bank.">
            <a:extLst>
              <a:ext uri="{FF2B5EF4-FFF2-40B4-BE49-F238E27FC236}">
                <a16:creationId xmlns:a16="http://schemas.microsoft.com/office/drawing/2014/main" id="{7F4B9901-66B3-6B03-8155-7DEFB2500C48}"/>
              </a:ext>
            </a:extLst>
          </p:cNvPr>
          <p:cNvPicPr>
            <a:picLocks noChangeAspect="1"/>
          </p:cNvPicPr>
          <p:nvPr/>
        </p:nvPicPr>
        <p:blipFill>
          <a:blip r:embed="rId2"/>
          <a:stretch>
            <a:fillRect/>
          </a:stretch>
        </p:blipFill>
        <p:spPr>
          <a:xfrm>
            <a:off x="2239598" y="1586132"/>
            <a:ext cx="4664802" cy="2569288"/>
          </a:xfrm>
          <a:prstGeom prst="rect">
            <a:avLst/>
          </a:prstGeom>
        </p:spPr>
      </p:pic>
      <p:sp>
        <p:nvSpPr>
          <p:cNvPr id="5" name="Content Placeholder 4"/>
          <p:cNvSpPr>
            <a:spLocks noGrp="1"/>
          </p:cNvSpPr>
          <p:nvPr>
            <p:ph sz="quarter" idx="14"/>
          </p:nvPr>
        </p:nvSpPr>
        <p:spPr>
          <a:xfrm>
            <a:off x="457199" y="4225701"/>
            <a:ext cx="8077201" cy="2011587"/>
          </a:xfrm>
        </p:spPr>
        <p:txBody>
          <a:bodyPr/>
          <a:lstStyle/>
          <a:p>
            <a:pPr marL="432" indent="0">
              <a:spcBef>
                <a:spcPts val="600"/>
              </a:spcBef>
              <a:buNone/>
            </a:pPr>
            <a:r>
              <a:rPr lang="en-US" noProof="0" dirty="0">
                <a:latin typeface="+mn-lt"/>
              </a:rPr>
              <a:t>Wednesday, March 8, 2023: Silicon Valley Bank (S</a:t>
            </a:r>
            <a:r>
              <a:rPr lang="en-US" sz="100" noProof="0" dirty="0">
                <a:latin typeface="+mn-lt"/>
              </a:rPr>
              <a:t> </a:t>
            </a:r>
            <a:r>
              <a:rPr lang="en-US" noProof="0" dirty="0">
                <a:latin typeface="+mn-lt"/>
              </a:rPr>
              <a:t>V</a:t>
            </a:r>
            <a:r>
              <a:rPr lang="en-US" sz="100" noProof="0" dirty="0">
                <a:latin typeface="+mn-lt"/>
              </a:rPr>
              <a:t> </a:t>
            </a:r>
            <a:r>
              <a:rPr lang="en-US" noProof="0" dirty="0">
                <a:latin typeface="+mn-lt"/>
              </a:rPr>
              <a:t>B) is seemingly sound, with assets of over $200 billion and more than $175 billion in deposits.</a:t>
            </a:r>
          </a:p>
          <a:p>
            <a:pPr marL="432" indent="0">
              <a:spcBef>
                <a:spcPts val="600"/>
              </a:spcBef>
              <a:buNone/>
            </a:pPr>
            <a:r>
              <a:rPr lang="en-US" noProof="0" dirty="0">
                <a:latin typeface="+mn-lt"/>
              </a:rPr>
              <a:t>Friday, March 10, 2023: S</a:t>
            </a:r>
            <a:r>
              <a:rPr lang="en-US" sz="100" noProof="0" dirty="0">
                <a:latin typeface="+mn-lt"/>
              </a:rPr>
              <a:t> </a:t>
            </a:r>
            <a:r>
              <a:rPr lang="en-US" noProof="0" dirty="0">
                <a:latin typeface="+mn-lt"/>
              </a:rPr>
              <a:t>V</a:t>
            </a:r>
            <a:r>
              <a:rPr lang="en-US" sz="100" noProof="0" dirty="0">
                <a:latin typeface="+mn-lt"/>
              </a:rPr>
              <a:t> </a:t>
            </a:r>
            <a:r>
              <a:rPr lang="en-US" noProof="0" dirty="0">
                <a:latin typeface="+mn-lt"/>
              </a:rPr>
              <a:t>B fails and is taken over by the Federal Deposit Insurance Corporation (F</a:t>
            </a:r>
            <a:r>
              <a:rPr lang="en-US" sz="100" noProof="0" dirty="0">
                <a:latin typeface="+mn-lt"/>
              </a:rPr>
              <a:t> </a:t>
            </a:r>
            <a:r>
              <a:rPr lang="en-US" noProof="0" dirty="0">
                <a:latin typeface="+mn-lt"/>
              </a:rPr>
              <a:t>D</a:t>
            </a:r>
            <a:r>
              <a:rPr lang="en-US" sz="100" noProof="0" dirty="0">
                <a:latin typeface="+mn-lt"/>
              </a:rPr>
              <a:t> </a:t>
            </a:r>
            <a:r>
              <a:rPr lang="en-US" noProof="0" dirty="0">
                <a:latin typeface="+mn-lt"/>
              </a:rPr>
              <a:t>I</a:t>
            </a:r>
            <a:r>
              <a:rPr lang="en-US" sz="100" noProof="0" dirty="0">
                <a:latin typeface="+mn-lt"/>
              </a:rPr>
              <a:t> </a:t>
            </a:r>
            <a:r>
              <a:rPr lang="en-US" noProof="0" dirty="0">
                <a:latin typeface="+mn-lt"/>
              </a:rPr>
              <a:t>C).</a:t>
            </a:r>
          </a:p>
          <a:p>
            <a:pPr marL="432" indent="0">
              <a:spcBef>
                <a:spcPts val="600"/>
              </a:spcBef>
              <a:buNone/>
            </a:pPr>
            <a:r>
              <a:rPr lang="en-US" noProof="0" dirty="0">
                <a:latin typeface="+mn-lt"/>
              </a:rPr>
              <a:t>Banks are critically important to the economy, but banking involves more risks than nearly any other kind of business, making government supervision of the banking system crucial for the economy.</a:t>
            </a:r>
          </a:p>
        </p:txBody>
      </p:sp>
    </p:spTree>
    <p:extLst>
      <p:ext uri="{BB962C8B-B14F-4D97-AF65-F5344CB8AC3E}">
        <p14:creationId xmlns:p14="http://schemas.microsoft.com/office/powerpoint/2010/main" val="134904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 Do Banks Create Money?</a:t>
            </a:r>
          </a:p>
        </p:txBody>
      </p:sp>
      <p:pic>
        <p:nvPicPr>
          <p:cNvPr id="3" name="Picture 2" descr="A diagram illustrates Bank of America’s assets and liabilities versus that of P N C Bank. For long description in Notes pane, press F6."/>
          <p:cNvPicPr>
            <a:picLocks noChangeAspect="1"/>
          </p:cNvPicPr>
          <p:nvPr/>
        </p:nvPicPr>
        <p:blipFill>
          <a:blip r:embed="rId3"/>
          <a:stretch>
            <a:fillRect/>
          </a:stretch>
        </p:blipFill>
        <p:spPr>
          <a:xfrm>
            <a:off x="542195" y="1708837"/>
            <a:ext cx="8059611" cy="2438611"/>
          </a:xfrm>
          <a:prstGeom prst="rect">
            <a:avLst/>
          </a:prstGeom>
        </p:spPr>
      </p:pic>
      <p:sp>
        <p:nvSpPr>
          <p:cNvPr id="6" name="Content Placeholder 5"/>
          <p:cNvSpPr>
            <a:spLocks noGrp="1"/>
          </p:cNvSpPr>
          <p:nvPr>
            <p:ph sz="quarter" idx="15"/>
          </p:nvPr>
        </p:nvSpPr>
        <p:spPr>
          <a:xfrm>
            <a:off x="468313" y="4428351"/>
            <a:ext cx="8218487" cy="1808937"/>
          </a:xfrm>
        </p:spPr>
        <p:txBody>
          <a:bodyPr/>
          <a:lstStyle/>
          <a:p>
            <a:pPr marL="432" indent="0">
              <a:spcBef>
                <a:spcPts val="600"/>
              </a:spcBef>
              <a:buNone/>
            </a:pPr>
            <a:r>
              <a:rPr lang="en-US" sz="2000" noProof="0" dirty="0"/>
              <a:t>The original $1,000 deposit has now become $1,900 in deposits; but the process won’t end here, as P</a:t>
            </a:r>
            <a:r>
              <a:rPr lang="en-US" sz="100" noProof="0" dirty="0"/>
              <a:t> </a:t>
            </a:r>
            <a:r>
              <a:rPr lang="en-US" sz="2000" noProof="0" dirty="0"/>
              <a:t>N</a:t>
            </a:r>
            <a:r>
              <a:rPr lang="en-US" sz="100" noProof="0" dirty="0"/>
              <a:t> </a:t>
            </a:r>
            <a:r>
              <a:rPr lang="en-US" sz="2000" noProof="0" dirty="0"/>
              <a:t>C will now lend out some of its deposits—the </a:t>
            </a:r>
            <a:r>
              <a:rPr lang="en-US" sz="2000" b="1" noProof="0" dirty="0"/>
              <a:t>multiple expansion of deposits</a:t>
            </a:r>
            <a:r>
              <a:rPr lang="en-US" sz="2000" noProof="0" dirty="0"/>
              <a:t>.</a:t>
            </a:r>
          </a:p>
          <a:p>
            <a:pPr marL="432" indent="0">
              <a:spcBef>
                <a:spcPts val="600"/>
              </a:spcBef>
              <a:buNone/>
            </a:pPr>
            <a:r>
              <a:rPr lang="en-US" sz="2000" noProof="0" dirty="0"/>
              <a:t>So yes, in the process of making loans as their reserves increase, banks create money in the form of new deposits.</a:t>
            </a:r>
          </a:p>
        </p:txBody>
      </p:sp>
    </p:spTree>
    <p:extLst>
      <p:ext uri="{BB962C8B-B14F-4D97-AF65-F5344CB8AC3E}">
        <p14:creationId xmlns:p14="http://schemas.microsoft.com/office/powerpoint/2010/main" val="3421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14.2 The Instability of the Money</a:t>
            </a:r>
            <a:br>
              <a:rPr lang="en-US" sz="3200" noProof="0" dirty="0"/>
            </a:br>
            <a:r>
              <a:rPr lang="en-US" sz="3200" noProof="0" dirty="0"/>
              <a:t>Multiplier</a:t>
            </a:r>
            <a:endParaRPr lang="en-US" sz="2000" noProof="0" dirty="0"/>
          </a:p>
        </p:txBody>
      </p:sp>
      <p:pic>
        <p:nvPicPr>
          <p:cNvPr id="4" name="Picture 3" descr="The line graph depicts the instability of the money multiplier between 1959 and 2023. For long description in Notes pane, press F6.">
            <a:extLst>
              <a:ext uri="{FF2B5EF4-FFF2-40B4-BE49-F238E27FC236}">
                <a16:creationId xmlns:a16="http://schemas.microsoft.com/office/drawing/2014/main" id="{00C0DBE8-215D-D5CD-BACC-6E312B4D1314}"/>
              </a:ext>
            </a:extLst>
          </p:cNvPr>
          <p:cNvPicPr>
            <a:picLocks noChangeAspect="1"/>
          </p:cNvPicPr>
          <p:nvPr/>
        </p:nvPicPr>
        <p:blipFill>
          <a:blip r:embed="rId3"/>
          <a:stretch>
            <a:fillRect/>
          </a:stretch>
        </p:blipFill>
        <p:spPr>
          <a:xfrm>
            <a:off x="1807552" y="1586355"/>
            <a:ext cx="5528897" cy="2593513"/>
          </a:xfrm>
          <a:prstGeom prst="rect">
            <a:avLst/>
          </a:prstGeom>
        </p:spPr>
      </p:pic>
      <p:sp>
        <p:nvSpPr>
          <p:cNvPr id="6" name="Content Placeholder 5"/>
          <p:cNvSpPr>
            <a:spLocks noGrp="1"/>
          </p:cNvSpPr>
          <p:nvPr>
            <p:ph sz="quarter" idx="15"/>
          </p:nvPr>
        </p:nvSpPr>
        <p:spPr>
          <a:xfrm>
            <a:off x="468313" y="4358243"/>
            <a:ext cx="8218487" cy="1879045"/>
          </a:xfrm>
        </p:spPr>
        <p:txBody>
          <a:bodyPr/>
          <a:lstStyle/>
          <a:p>
            <a:pPr marL="432" indent="0">
              <a:spcBef>
                <a:spcPts val="1000"/>
              </a:spcBef>
              <a:buNone/>
            </a:pPr>
            <a:r>
              <a:rPr lang="en-US" sz="1600" noProof="0" dirty="0"/>
              <a:t>The multiple expansion of deposits creates results in a </a:t>
            </a:r>
            <a:r>
              <a:rPr lang="en-US" sz="1600" b="1" noProof="0" dirty="0"/>
              <a:t>money multiplier</a:t>
            </a:r>
            <a:r>
              <a:rPr lang="en-US" sz="1600" noProof="0" dirty="0"/>
              <a:t>, the ratio of money supply to the monetary base, or </a:t>
            </a:r>
            <a:r>
              <a:rPr lang="en-US" sz="1600" i="1" noProof="0" dirty="0"/>
              <a:t>M/B</a:t>
            </a:r>
            <a:r>
              <a:rPr lang="en-US" sz="1600" noProof="0" dirty="0"/>
              <a:t>.</a:t>
            </a:r>
          </a:p>
          <a:p>
            <a:pPr marL="432" indent="0">
              <a:spcBef>
                <a:spcPts val="1000"/>
              </a:spcBef>
              <a:buNone/>
            </a:pPr>
            <a:r>
              <a:rPr lang="en-US" sz="1600" noProof="0" dirty="0"/>
              <a:t>The money multiplier was stable from the mid-1990s through 2007, but since 2007 it has become unstable.</a:t>
            </a:r>
          </a:p>
          <a:p>
            <a:pPr marL="432" indent="0">
              <a:spcBef>
                <a:spcPts val="1000"/>
              </a:spcBef>
              <a:buNone/>
            </a:pPr>
            <a:r>
              <a:rPr lang="en-US" sz="1600" noProof="0" dirty="0"/>
              <a:t>Because of this instability, the Fed now has limited control of the money supply, and focuses on controlling interest rates instead.</a:t>
            </a:r>
          </a:p>
        </p:txBody>
      </p:sp>
    </p:spTree>
    <p:extLst>
      <p:ext uri="{BB962C8B-B14F-4D97-AF65-F5344CB8AC3E}">
        <p14:creationId xmlns:p14="http://schemas.microsoft.com/office/powerpoint/2010/main" val="40560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Interest on Reserve Balances</a:t>
            </a:r>
            <a:endParaRPr lang="en-US" b="0" noProof="0" dirty="0"/>
          </a:p>
        </p:txBody>
      </p:sp>
      <p:sp>
        <p:nvSpPr>
          <p:cNvPr id="3" name="Content Placeholder 2"/>
          <p:cNvSpPr>
            <a:spLocks noGrp="1"/>
          </p:cNvSpPr>
          <p:nvPr>
            <p:ph sz="quarter" idx="13"/>
          </p:nvPr>
        </p:nvSpPr>
        <p:spPr>
          <a:xfrm>
            <a:off x="457200" y="1554920"/>
            <a:ext cx="7819901" cy="4228363"/>
          </a:xfrm>
        </p:spPr>
        <p:txBody>
          <a:bodyPr/>
          <a:lstStyle/>
          <a:p>
            <a:pPr marL="432" indent="0">
              <a:buNone/>
            </a:pPr>
            <a:r>
              <a:rPr lang="en-US" sz="2200" noProof="0" dirty="0"/>
              <a:t>Prior to 2008, the Fed did not pay banks interest on their reserves, resulting in a </a:t>
            </a:r>
            <a:r>
              <a:rPr lang="en-US" sz="2200" b="1" noProof="0" dirty="0"/>
              <a:t>scarce-reserves regime</a:t>
            </a:r>
            <a:r>
              <a:rPr lang="en-US" sz="2200" noProof="0" dirty="0"/>
              <a:t>, in which banks hold few reserves beyond those the central bank requires them to hold.</a:t>
            </a:r>
          </a:p>
          <a:p>
            <a:pPr marL="432" indent="0">
              <a:buNone/>
            </a:pPr>
            <a:r>
              <a:rPr lang="en-US" sz="2200" noProof="0" dirty="0"/>
              <a:t>In October 2008, the Fed began paying interest on reserve balances banks keep with the Fed, called the </a:t>
            </a:r>
            <a:r>
              <a:rPr lang="en-US" sz="2200" b="1" noProof="0" dirty="0"/>
              <a:t>interest rate on reserve balances (I</a:t>
            </a:r>
            <a:r>
              <a:rPr lang="en-US" sz="100" b="1" noProof="0" dirty="0"/>
              <a:t> </a:t>
            </a:r>
            <a:r>
              <a:rPr lang="en-US" sz="2200" b="1" noProof="0" dirty="0"/>
              <a:t>O</a:t>
            </a:r>
            <a:r>
              <a:rPr lang="en-US" sz="100" b="1" noProof="0" dirty="0"/>
              <a:t> </a:t>
            </a:r>
            <a:r>
              <a:rPr lang="en-US" sz="2200" b="1" noProof="0" dirty="0"/>
              <a:t>R</a:t>
            </a:r>
            <a:r>
              <a:rPr lang="en-US" sz="100" b="1" noProof="0" dirty="0"/>
              <a:t> </a:t>
            </a:r>
            <a:r>
              <a:rPr lang="en-US" sz="2200" b="1" noProof="0" dirty="0"/>
              <a:t>B)</a:t>
            </a:r>
            <a:r>
              <a:rPr lang="en-US" sz="2200" noProof="0" dirty="0"/>
              <a:t>.</a:t>
            </a:r>
          </a:p>
          <a:p>
            <a:pPr marL="432" indent="0">
              <a:buNone/>
            </a:pPr>
            <a:r>
              <a:rPr lang="en-US" sz="2200" noProof="0" dirty="0"/>
              <a:t>Now, we are in an </a:t>
            </a:r>
            <a:r>
              <a:rPr lang="en-US" sz="2200" b="1" noProof="0" dirty="0"/>
              <a:t>ample-reserves regime</a:t>
            </a:r>
            <a:r>
              <a:rPr lang="en-US" sz="2200" noProof="0" dirty="0"/>
              <a:t>, in which banks hold substantially more reserves than the central bank requires them to hold.</a:t>
            </a:r>
          </a:p>
        </p:txBody>
      </p:sp>
    </p:spTree>
    <p:extLst>
      <p:ext uri="{BB962C8B-B14F-4D97-AF65-F5344CB8AC3E}">
        <p14:creationId xmlns:p14="http://schemas.microsoft.com/office/powerpoint/2010/main" val="32371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Why Does the Money Multiplier Fluctuate?</a:t>
            </a:r>
            <a:r>
              <a:rPr lang="en-US" sz="3200" b="0" noProof="0" dirty="0"/>
              <a:t> </a:t>
            </a:r>
            <a:r>
              <a:rPr lang="en-US" sz="2000" b="0" noProof="0" dirty="0"/>
              <a:t>(1 of 2)</a:t>
            </a:r>
          </a:p>
        </p:txBody>
      </p:sp>
      <p:sp>
        <p:nvSpPr>
          <p:cNvPr id="3" name="Content Placeholder 2"/>
          <p:cNvSpPr>
            <a:spLocks noGrp="1"/>
          </p:cNvSpPr>
          <p:nvPr>
            <p:ph sz="quarter" idx="13"/>
          </p:nvPr>
        </p:nvSpPr>
        <p:spPr>
          <a:xfrm>
            <a:off x="457200" y="1556327"/>
            <a:ext cx="8229600" cy="913741"/>
          </a:xfrm>
        </p:spPr>
        <p:txBody>
          <a:bodyPr/>
          <a:lstStyle/>
          <a:p>
            <a:pPr marL="432000" indent="-432000">
              <a:buAutoNum type="arabicPeriod"/>
            </a:pPr>
            <a:r>
              <a:rPr lang="en-US" noProof="0" dirty="0"/>
              <a:t>Fluctuations in the amount of reserves banks hold relative to their deposits.</a:t>
            </a:r>
          </a:p>
        </p:txBody>
      </p:sp>
      <p:sp>
        <p:nvSpPr>
          <p:cNvPr id="4" name="Content Placeholder 3"/>
          <p:cNvSpPr>
            <a:spLocks noGrp="1"/>
          </p:cNvSpPr>
          <p:nvPr>
            <p:ph sz="quarter" idx="14"/>
          </p:nvPr>
        </p:nvSpPr>
        <p:spPr>
          <a:xfrm>
            <a:off x="457200" y="2559366"/>
            <a:ext cx="8229600" cy="3363205"/>
          </a:xfrm>
        </p:spPr>
        <p:txBody>
          <a:bodyPr/>
          <a:lstStyle/>
          <a:p>
            <a:pPr marL="432" indent="0">
              <a:buNone/>
            </a:pPr>
            <a:r>
              <a:rPr lang="en-US" noProof="0" dirty="0"/>
              <a:t>While banks are not required to keep a particular level of reserves, they do keep reserves to comply with other banking regulations, and to ensure they have enough cash-on-hand for their depositors.</a:t>
            </a:r>
          </a:p>
          <a:p>
            <a:pPr marL="432" indent="0">
              <a:buNone/>
            </a:pPr>
            <a:r>
              <a:rPr lang="en-US" noProof="0" dirty="0"/>
              <a:t>They change their reserves in response to market conditions; when they decide to lend more, they create more new demand deposits, and raise the money multiplier.</a:t>
            </a:r>
          </a:p>
        </p:txBody>
      </p:sp>
    </p:spTree>
    <p:extLst>
      <p:ext uri="{BB962C8B-B14F-4D97-AF65-F5344CB8AC3E}">
        <p14:creationId xmlns:p14="http://schemas.microsoft.com/office/powerpoint/2010/main" val="35176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Why Does the Money Multiplier Fluctuate?</a:t>
            </a:r>
            <a:r>
              <a:rPr lang="en-US" sz="3200" b="0" noProof="0" dirty="0"/>
              <a:t> </a:t>
            </a:r>
            <a:r>
              <a:rPr lang="en-US" sz="2000" b="0" noProof="0" dirty="0"/>
              <a:t>(2 of 2)</a:t>
            </a:r>
          </a:p>
        </p:txBody>
      </p:sp>
      <p:sp>
        <p:nvSpPr>
          <p:cNvPr id="3" name="Content Placeholder 2"/>
          <p:cNvSpPr>
            <a:spLocks noGrp="1"/>
          </p:cNvSpPr>
          <p:nvPr>
            <p:ph sz="quarter" idx="13"/>
          </p:nvPr>
        </p:nvSpPr>
        <p:spPr>
          <a:xfrm>
            <a:off x="457200" y="1556327"/>
            <a:ext cx="8229600" cy="830613"/>
          </a:xfrm>
        </p:spPr>
        <p:txBody>
          <a:bodyPr/>
          <a:lstStyle/>
          <a:p>
            <a:pPr marL="432000" indent="-432000">
              <a:buFont typeface="+mj-lt"/>
              <a:buAutoNum type="arabicPeriod" startAt="2"/>
            </a:pPr>
            <a:r>
              <a:rPr lang="en-US" sz="2200" noProof="0" dirty="0"/>
              <a:t>Fluctuations in the amount of currency households and firms hold relative to their deposits.</a:t>
            </a:r>
          </a:p>
        </p:txBody>
      </p:sp>
      <p:sp>
        <p:nvSpPr>
          <p:cNvPr id="4" name="Content Placeholder 3"/>
          <p:cNvSpPr>
            <a:spLocks noGrp="1"/>
          </p:cNvSpPr>
          <p:nvPr>
            <p:ph sz="quarter" idx="14"/>
          </p:nvPr>
        </p:nvSpPr>
        <p:spPr>
          <a:xfrm>
            <a:off x="457200" y="2493817"/>
            <a:ext cx="8229600" cy="3384469"/>
          </a:xfrm>
        </p:spPr>
        <p:txBody>
          <a:bodyPr/>
          <a:lstStyle/>
          <a:p>
            <a:pPr marL="432" indent="0">
              <a:buNone/>
            </a:pPr>
            <a:r>
              <a:rPr lang="en-US" sz="2200" noProof="0" dirty="0"/>
              <a:t>Sometimes firms and households might change how much currency they choose to hold.</a:t>
            </a:r>
          </a:p>
          <a:p>
            <a:pPr marL="432" indent="0">
              <a:buNone/>
            </a:pPr>
            <a:r>
              <a:rPr lang="en-US" sz="2200" noProof="0" dirty="0"/>
              <a:t>If they choose to hold more currency, less money is available for banks to create new deposits by lending their reserves, so the monetary base (the sum of currency in circulation and bank reserves) is smaller.</a:t>
            </a:r>
          </a:p>
          <a:p>
            <a:pPr marL="432" indent="0">
              <a:buNone/>
            </a:pPr>
            <a:r>
              <a:rPr lang="en-US" sz="2200" noProof="0" dirty="0"/>
              <a:t>A smaller monetary base means the money multiplier (the money supply (</a:t>
            </a:r>
            <a:r>
              <a:rPr lang="en-US" sz="2200" i="1" noProof="0" dirty="0"/>
              <a:t>M</a:t>
            </a:r>
            <a:r>
              <a:rPr lang="en-US" sz="2200" noProof="0" dirty="0"/>
              <a:t>) divided by the monetary base (</a:t>
            </a:r>
            <a:r>
              <a:rPr lang="en-US" sz="2200" i="1" noProof="0" dirty="0"/>
              <a:t>B</a:t>
            </a:r>
            <a:r>
              <a:rPr lang="en-US" sz="2200" noProof="0" dirty="0"/>
              <a:t>)) is larger.</a:t>
            </a:r>
          </a:p>
        </p:txBody>
      </p:sp>
    </p:spTree>
    <p:extLst>
      <p:ext uri="{BB962C8B-B14F-4D97-AF65-F5344CB8AC3E}">
        <p14:creationId xmlns:p14="http://schemas.microsoft.com/office/powerpoint/2010/main" val="11389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14.4 The Federal Reserve System</a:t>
            </a:r>
          </a:p>
        </p:txBody>
      </p:sp>
      <p:sp>
        <p:nvSpPr>
          <p:cNvPr id="4" name="Content Placeholder 3"/>
          <p:cNvSpPr>
            <a:spLocks noGrp="1"/>
          </p:cNvSpPr>
          <p:nvPr>
            <p:ph sz="quarter" idx="13"/>
          </p:nvPr>
        </p:nvSpPr>
        <p:spPr>
          <a:xfrm>
            <a:off x="457200" y="1565070"/>
            <a:ext cx="8229600" cy="481014"/>
          </a:xfrm>
        </p:spPr>
        <p:txBody>
          <a:bodyPr/>
          <a:lstStyle/>
          <a:p>
            <a:pPr marL="432" indent="0">
              <a:buNone/>
            </a:pPr>
            <a:r>
              <a:rPr lang="en-US" sz="2000" b="1" noProof="0" dirty="0"/>
              <a:t>Describe the role the Fed plays in the financial system.</a:t>
            </a:r>
          </a:p>
        </p:txBody>
      </p:sp>
      <p:sp>
        <p:nvSpPr>
          <p:cNvPr id="5" name="Content Placeholder 4"/>
          <p:cNvSpPr>
            <a:spLocks noGrp="1"/>
          </p:cNvSpPr>
          <p:nvPr>
            <p:ph sz="quarter" idx="14"/>
          </p:nvPr>
        </p:nvSpPr>
        <p:spPr>
          <a:xfrm>
            <a:off x="457200" y="2173183"/>
            <a:ext cx="8116784" cy="3883233"/>
          </a:xfrm>
        </p:spPr>
        <p:txBody>
          <a:bodyPr/>
          <a:lstStyle/>
          <a:p>
            <a:pPr marL="432" indent="0">
              <a:buNone/>
            </a:pPr>
            <a:r>
              <a:rPr lang="en-US" noProof="0" dirty="0"/>
              <a:t>We have described that, in the United States (and all other countries), banks keep less than 100 percent of deposits as reserves: a fractional reserve banking system.</a:t>
            </a:r>
          </a:p>
          <a:p>
            <a:r>
              <a:rPr lang="en-US" noProof="0" dirty="0"/>
              <a:t>But what if many depositors simultaneously lost confidence in a bank and tried to withdraw their money? This situation is known as a </a:t>
            </a:r>
            <a:r>
              <a:rPr lang="en-US" b="1" noProof="0" dirty="0"/>
              <a:t>bank run</a:t>
            </a:r>
            <a:r>
              <a:rPr lang="en-US" noProof="0" dirty="0"/>
              <a:t>, and was what caused Silicon Valley Bank’s failure.</a:t>
            </a:r>
          </a:p>
          <a:p>
            <a:r>
              <a:rPr lang="en-US" noProof="0" dirty="0"/>
              <a:t>If many banks experience bank runs at the same time, a </a:t>
            </a:r>
            <a:r>
              <a:rPr lang="en-US" b="1" noProof="0" dirty="0"/>
              <a:t>bank panic</a:t>
            </a:r>
            <a:r>
              <a:rPr lang="en-US" noProof="0" dirty="0"/>
              <a:t> occurs.</a:t>
            </a:r>
          </a:p>
        </p:txBody>
      </p:sp>
    </p:spTree>
    <p:extLst>
      <p:ext uri="{BB962C8B-B14F-4D97-AF65-F5344CB8AC3E}">
        <p14:creationId xmlns:p14="http://schemas.microsoft.com/office/powerpoint/2010/main" val="22962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14.3 The Feedback Loop during a Bank Panic</a:t>
            </a:r>
          </a:p>
        </p:txBody>
      </p:sp>
      <p:sp>
        <p:nvSpPr>
          <p:cNvPr id="6" name="Content Placeholder 5"/>
          <p:cNvSpPr>
            <a:spLocks noGrp="1"/>
          </p:cNvSpPr>
          <p:nvPr>
            <p:ph sz="quarter" idx="15"/>
          </p:nvPr>
        </p:nvSpPr>
        <p:spPr>
          <a:xfrm>
            <a:off x="457200" y="1578311"/>
            <a:ext cx="3200400" cy="4641419"/>
          </a:xfrm>
        </p:spPr>
        <p:txBody>
          <a:bodyPr/>
          <a:lstStyle/>
          <a:p>
            <a:pPr marL="432" indent="0">
              <a:buNone/>
            </a:pPr>
            <a:r>
              <a:rPr lang="en-US" sz="2000" noProof="0" dirty="0"/>
              <a:t>The figure shows how a bank panic can take place.</a:t>
            </a:r>
          </a:p>
          <a:p>
            <a:pPr marL="432" indent="0">
              <a:buNone/>
            </a:pPr>
            <a:r>
              <a:rPr lang="en-US" sz="2000" b="1" noProof="0" dirty="0"/>
              <a:t>Central banks</a:t>
            </a:r>
            <a:r>
              <a:rPr lang="en-US" sz="2000" noProof="0" dirty="0"/>
              <a:t>, like the Federal Reserve, can help to prevent bank runs and panics by acting as a </a:t>
            </a:r>
            <a:r>
              <a:rPr lang="en-US" sz="2000" b="1" noProof="0" dirty="0"/>
              <a:t>lender of last resort</a:t>
            </a:r>
            <a:r>
              <a:rPr lang="en-US" sz="2000" noProof="0" dirty="0"/>
              <a:t>, promising to make loans to banks in order to pay off depositors.</a:t>
            </a:r>
          </a:p>
          <a:p>
            <a:pPr marL="432" indent="0">
              <a:buNone/>
            </a:pPr>
            <a:r>
              <a:rPr lang="en-US" sz="2000" noProof="0" dirty="0"/>
              <a:t>This assurance can break the negative feedback loop.</a:t>
            </a:r>
          </a:p>
        </p:txBody>
      </p:sp>
      <p:pic>
        <p:nvPicPr>
          <p:cNvPr id="8" name="Picture 7" descr="An illustration depicts the feedback loop during a bank panic. For long description in Notes pane, press F6.">
            <a:extLst>
              <a:ext uri="{FF2B5EF4-FFF2-40B4-BE49-F238E27FC236}">
                <a16:creationId xmlns:a16="http://schemas.microsoft.com/office/drawing/2014/main" id="{B7DD35CA-F9C4-3EA0-5923-F1E741213F2A}"/>
              </a:ext>
            </a:extLst>
          </p:cNvPr>
          <p:cNvPicPr>
            <a:picLocks noChangeAspect="1"/>
          </p:cNvPicPr>
          <p:nvPr/>
        </p:nvPicPr>
        <p:blipFill>
          <a:blip r:embed="rId3"/>
          <a:stretch>
            <a:fillRect/>
          </a:stretch>
        </p:blipFill>
        <p:spPr>
          <a:xfrm>
            <a:off x="4044195" y="1604575"/>
            <a:ext cx="4641958" cy="4375129"/>
          </a:xfrm>
          <a:prstGeom prst="rect">
            <a:avLst/>
          </a:prstGeom>
        </p:spPr>
      </p:pic>
    </p:spTree>
    <p:extLst>
      <p:ext uri="{BB962C8B-B14F-4D97-AF65-F5344CB8AC3E}">
        <p14:creationId xmlns:p14="http://schemas.microsoft.com/office/powerpoint/2010/main" val="6638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Establishment of the Federal Reserve System</a:t>
            </a:r>
          </a:p>
        </p:txBody>
      </p:sp>
      <p:sp>
        <p:nvSpPr>
          <p:cNvPr id="4" name="Content Placeholder 3"/>
          <p:cNvSpPr>
            <a:spLocks noGrp="1"/>
          </p:cNvSpPr>
          <p:nvPr>
            <p:ph sz="quarter" idx="13"/>
          </p:nvPr>
        </p:nvSpPr>
        <p:spPr>
          <a:xfrm>
            <a:off x="457200" y="1556327"/>
            <a:ext cx="8229600" cy="2018146"/>
          </a:xfrm>
        </p:spPr>
        <p:txBody>
          <a:bodyPr/>
          <a:lstStyle/>
          <a:p>
            <a:pPr marL="432" indent="0">
              <a:buNone/>
            </a:pPr>
            <a:r>
              <a:rPr lang="en-US" sz="2200" noProof="0" dirty="0"/>
              <a:t>In the late nineteenth and early twentieth centuries, the United States experienced several bank panics.</a:t>
            </a:r>
          </a:p>
          <a:p>
            <a:r>
              <a:rPr lang="en-US" sz="2200" noProof="0" dirty="0"/>
              <a:t>In 19</a:t>
            </a:r>
            <a:r>
              <a:rPr lang="en-US" sz="100" noProof="0" dirty="0"/>
              <a:t> </a:t>
            </a:r>
            <a:r>
              <a:rPr lang="en-US" sz="2200" noProof="0" dirty="0"/>
              <a:t>14, the Federal Reserve system started. “The Fed” makes loans to banks called </a:t>
            </a:r>
            <a:r>
              <a:rPr lang="en-US" sz="2200" b="1" noProof="0" dirty="0"/>
              <a:t>discount loans</a:t>
            </a:r>
            <a:r>
              <a:rPr lang="en-US" sz="2200" noProof="0" dirty="0"/>
              <a:t>, charging a rate of interest called the </a:t>
            </a:r>
            <a:r>
              <a:rPr lang="en-US" sz="2200" b="1" noProof="0" dirty="0"/>
              <a:t>discount rate</a:t>
            </a:r>
            <a:r>
              <a:rPr lang="en-US" sz="2200" noProof="0" dirty="0"/>
              <a:t>.</a:t>
            </a:r>
          </a:p>
        </p:txBody>
      </p:sp>
      <p:sp>
        <p:nvSpPr>
          <p:cNvPr id="5" name="Content Placeholder 4"/>
          <p:cNvSpPr>
            <a:spLocks noGrp="1"/>
          </p:cNvSpPr>
          <p:nvPr>
            <p:ph sz="quarter" idx="14"/>
          </p:nvPr>
        </p:nvSpPr>
        <p:spPr>
          <a:xfrm>
            <a:off x="457200" y="3676073"/>
            <a:ext cx="8229600" cy="2603623"/>
          </a:xfrm>
        </p:spPr>
        <p:txBody>
          <a:bodyPr/>
          <a:lstStyle/>
          <a:p>
            <a:pPr marL="432" indent="0">
              <a:spcBef>
                <a:spcPts val="600"/>
              </a:spcBef>
              <a:buNone/>
            </a:pPr>
            <a:r>
              <a:rPr lang="en-US" sz="2200" noProof="0" dirty="0"/>
              <a:t>During the Great Depression of the 19</a:t>
            </a:r>
            <a:r>
              <a:rPr lang="en-US" sz="100" noProof="0" dirty="0"/>
              <a:t> </a:t>
            </a:r>
            <a:r>
              <a:rPr lang="en-US" sz="2200" noProof="0" dirty="0"/>
              <a:t>30s, many banks were hit by bank runs. Afraid of encouraging bad banking practices, the Fed refused to make discount loans to many banks, and more than 9,000 banks failed.</a:t>
            </a:r>
          </a:p>
          <a:p>
            <a:pPr>
              <a:spcBef>
                <a:spcPts val="600"/>
              </a:spcBef>
            </a:pPr>
            <a:r>
              <a:rPr lang="en-US" sz="2200" noProof="0" dirty="0"/>
              <a:t>Today, many economists are critical of the Fed’s decisions in the early 19</a:t>
            </a:r>
            <a:r>
              <a:rPr lang="en-US" sz="100" noProof="0" dirty="0"/>
              <a:t> </a:t>
            </a:r>
            <a:r>
              <a:rPr lang="en-US" sz="2200" noProof="0" dirty="0"/>
              <a:t>30s, believing they made the Great Depression worse.</a:t>
            </a:r>
          </a:p>
        </p:txBody>
      </p:sp>
    </p:spTree>
    <p:extLst>
      <p:ext uri="{BB962C8B-B14F-4D97-AF65-F5344CB8AC3E}">
        <p14:creationId xmlns:p14="http://schemas.microsoft.com/office/powerpoint/2010/main" val="29131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Response to the Great Depression</a:t>
            </a:r>
          </a:p>
        </p:txBody>
      </p:sp>
      <p:sp>
        <p:nvSpPr>
          <p:cNvPr id="4" name="Content Placeholder 3"/>
          <p:cNvSpPr>
            <a:spLocks noGrp="1"/>
          </p:cNvSpPr>
          <p:nvPr>
            <p:ph sz="quarter" idx="13"/>
          </p:nvPr>
        </p:nvSpPr>
        <p:spPr>
          <a:xfrm>
            <a:off x="457200" y="1556327"/>
            <a:ext cx="8229600" cy="2220026"/>
          </a:xfrm>
        </p:spPr>
        <p:txBody>
          <a:bodyPr/>
          <a:lstStyle/>
          <a:p>
            <a:pPr marL="432" indent="0">
              <a:buNone/>
            </a:pPr>
            <a:r>
              <a:rPr lang="en-US" noProof="0" dirty="0">
                <a:solidFill>
                  <a:schemeClr val="tx1"/>
                </a:solidFill>
              </a:rPr>
              <a:t>In 1934, Congress established the Federal Deposit Insurance Corporation (F</a:t>
            </a:r>
            <a:r>
              <a:rPr lang="en-US" sz="100" noProof="0" dirty="0">
                <a:solidFill>
                  <a:schemeClr val="tx1"/>
                </a:solidFill>
              </a:rPr>
              <a:t> </a:t>
            </a:r>
            <a:r>
              <a:rPr lang="en-US" noProof="0" dirty="0">
                <a:solidFill>
                  <a:schemeClr val="tx1"/>
                </a:solidFill>
              </a:rPr>
              <a:t>D</a:t>
            </a:r>
            <a:r>
              <a:rPr lang="en-US" sz="100" noProof="0" dirty="0">
                <a:solidFill>
                  <a:schemeClr val="tx1"/>
                </a:solidFill>
              </a:rPr>
              <a:t> </a:t>
            </a:r>
            <a:r>
              <a:rPr lang="en-US" noProof="0" dirty="0">
                <a:solidFill>
                  <a:schemeClr val="tx1"/>
                </a:solidFill>
              </a:rPr>
              <a:t>I</a:t>
            </a:r>
            <a:r>
              <a:rPr lang="en-US" sz="100" noProof="0" dirty="0">
                <a:solidFill>
                  <a:schemeClr val="tx1"/>
                </a:solidFill>
              </a:rPr>
              <a:t> </a:t>
            </a:r>
            <a:r>
              <a:rPr lang="en-US" noProof="0" dirty="0">
                <a:solidFill>
                  <a:schemeClr val="tx1"/>
                </a:solidFill>
              </a:rPr>
              <a:t>C).</a:t>
            </a:r>
          </a:p>
          <a:p>
            <a:r>
              <a:rPr lang="en-US" noProof="0" dirty="0">
                <a:solidFill>
                  <a:schemeClr val="tx1"/>
                </a:solidFill>
              </a:rPr>
              <a:t>The F</a:t>
            </a:r>
            <a:r>
              <a:rPr lang="en-US" sz="100" noProof="0" dirty="0">
                <a:solidFill>
                  <a:schemeClr val="tx1"/>
                </a:solidFill>
              </a:rPr>
              <a:t> </a:t>
            </a:r>
            <a:r>
              <a:rPr lang="en-US" noProof="0" dirty="0">
                <a:solidFill>
                  <a:schemeClr val="tx1"/>
                </a:solidFill>
              </a:rPr>
              <a:t>D</a:t>
            </a:r>
            <a:r>
              <a:rPr lang="en-US" sz="100" noProof="0" dirty="0">
                <a:solidFill>
                  <a:schemeClr val="tx1"/>
                </a:solidFill>
              </a:rPr>
              <a:t> </a:t>
            </a:r>
            <a:r>
              <a:rPr lang="en-US" noProof="0" dirty="0">
                <a:solidFill>
                  <a:schemeClr val="tx1"/>
                </a:solidFill>
              </a:rPr>
              <a:t>I</a:t>
            </a:r>
            <a:r>
              <a:rPr lang="en-US" sz="100" noProof="0" dirty="0">
                <a:solidFill>
                  <a:schemeClr val="tx1"/>
                </a:solidFill>
              </a:rPr>
              <a:t> </a:t>
            </a:r>
            <a:r>
              <a:rPr lang="en-US" noProof="0" dirty="0">
                <a:solidFill>
                  <a:schemeClr val="tx1"/>
                </a:solidFill>
              </a:rPr>
              <a:t>C insures deposits in many banks, up to a limit (currently $250,000). This government guarantee has helped to limit bank panics.</a:t>
            </a:r>
          </a:p>
        </p:txBody>
      </p:sp>
      <p:sp>
        <p:nvSpPr>
          <p:cNvPr id="5" name="Content Placeholder 4"/>
          <p:cNvSpPr>
            <a:spLocks noGrp="1"/>
          </p:cNvSpPr>
          <p:nvPr>
            <p:ph sz="quarter" idx="14"/>
          </p:nvPr>
        </p:nvSpPr>
        <p:spPr>
          <a:xfrm>
            <a:off x="457200" y="3877529"/>
            <a:ext cx="8229600" cy="2000760"/>
          </a:xfrm>
        </p:spPr>
        <p:txBody>
          <a:bodyPr/>
          <a:lstStyle/>
          <a:p>
            <a:pPr marL="432" indent="0">
              <a:buNone/>
            </a:pPr>
            <a:r>
              <a:rPr lang="en-US" noProof="0" dirty="0">
                <a:solidFill>
                  <a:schemeClr val="tx1"/>
                </a:solidFill>
              </a:rPr>
              <a:t>Bank runs are still possible; during the recession of 2007–2009, a few banks experienced runs from large depositors whose deposits exceeded the F</a:t>
            </a:r>
            <a:r>
              <a:rPr lang="en-US" sz="100" noProof="0" dirty="0">
                <a:solidFill>
                  <a:schemeClr val="tx1"/>
                </a:solidFill>
              </a:rPr>
              <a:t> </a:t>
            </a:r>
            <a:r>
              <a:rPr lang="en-US" noProof="0" dirty="0">
                <a:solidFill>
                  <a:schemeClr val="tx1"/>
                </a:solidFill>
              </a:rPr>
              <a:t>D</a:t>
            </a:r>
            <a:r>
              <a:rPr lang="en-US" sz="100" noProof="0" dirty="0">
                <a:solidFill>
                  <a:schemeClr val="tx1"/>
                </a:solidFill>
              </a:rPr>
              <a:t> </a:t>
            </a:r>
            <a:r>
              <a:rPr lang="en-US" noProof="0" dirty="0">
                <a:solidFill>
                  <a:schemeClr val="tx1"/>
                </a:solidFill>
              </a:rPr>
              <a:t>I</a:t>
            </a:r>
            <a:r>
              <a:rPr lang="en-US" sz="100" noProof="0" dirty="0">
                <a:solidFill>
                  <a:schemeClr val="tx1"/>
                </a:solidFill>
              </a:rPr>
              <a:t> </a:t>
            </a:r>
            <a:r>
              <a:rPr lang="en-US" noProof="0" dirty="0">
                <a:solidFill>
                  <a:schemeClr val="tx1"/>
                </a:solidFill>
              </a:rPr>
              <a:t>C limit; the same situation was what caused the failure of Silicon Valley Bank.</a:t>
            </a:r>
          </a:p>
        </p:txBody>
      </p:sp>
    </p:spTree>
    <p:extLst>
      <p:ext uri="{BB962C8B-B14F-4D97-AF65-F5344CB8AC3E}">
        <p14:creationId xmlns:p14="http://schemas.microsoft.com/office/powerpoint/2010/main" val="10848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249886" cy="1097279"/>
          </a:xfrm>
        </p:spPr>
        <p:txBody>
          <a:bodyPr/>
          <a:lstStyle/>
          <a:p>
            <a:r>
              <a:rPr lang="en-US" sz="3200" noProof="0" dirty="0"/>
              <a:t>Figure 14.4 The Federal Reserve System </a:t>
            </a:r>
            <a:r>
              <a:rPr lang="en-US" sz="2000" b="0" noProof="0" dirty="0"/>
              <a:t>(1 of 2)</a:t>
            </a:r>
            <a:endParaRPr lang="en-US" sz="2000" noProof="0" dirty="0"/>
          </a:p>
        </p:txBody>
      </p:sp>
      <p:sp>
        <p:nvSpPr>
          <p:cNvPr id="4" name="Content Placeholder 3"/>
          <p:cNvSpPr>
            <a:spLocks noGrp="1"/>
          </p:cNvSpPr>
          <p:nvPr>
            <p:ph sz="quarter" idx="13"/>
          </p:nvPr>
        </p:nvSpPr>
        <p:spPr>
          <a:xfrm>
            <a:off x="457201" y="1552574"/>
            <a:ext cx="2677886" cy="2901835"/>
          </a:xfrm>
        </p:spPr>
        <p:txBody>
          <a:bodyPr/>
          <a:lstStyle/>
          <a:p>
            <a:pPr marL="432" indent="0">
              <a:buNone/>
            </a:pPr>
            <a:r>
              <a:rPr lang="en-US" sz="1600" b="1" noProof="0" dirty="0"/>
              <a:t>Board of Governors</a:t>
            </a:r>
          </a:p>
          <a:p>
            <a:pPr marL="432" indent="0">
              <a:buNone/>
            </a:pPr>
            <a:r>
              <a:rPr lang="en-US" sz="1600" noProof="0" dirty="0"/>
              <a:t>Responsible for overseeing the Federal Reserve System. Seven members are appointed by the president and serve 14-year, nonrenewable terms. One member is appointed chair and serves a 4-year, renewable term.</a:t>
            </a:r>
          </a:p>
        </p:txBody>
      </p:sp>
      <p:pic>
        <p:nvPicPr>
          <p:cNvPr id="21" name="Picture 20" descr="A map of the United States is color coded to highlight the federal reserve system. For long description in Notes pane, press F6."/>
          <p:cNvPicPr>
            <a:picLocks noChangeAspect="1"/>
          </p:cNvPicPr>
          <p:nvPr/>
        </p:nvPicPr>
        <p:blipFill>
          <a:blip r:embed="rId3"/>
          <a:stretch>
            <a:fillRect/>
          </a:stretch>
        </p:blipFill>
        <p:spPr>
          <a:xfrm>
            <a:off x="3271947" y="1594583"/>
            <a:ext cx="5403741" cy="2859826"/>
          </a:xfrm>
          <a:prstGeom prst="rect">
            <a:avLst/>
          </a:prstGeom>
        </p:spPr>
      </p:pic>
      <p:sp>
        <p:nvSpPr>
          <p:cNvPr id="5" name="Content Placeholder 4"/>
          <p:cNvSpPr>
            <a:spLocks noGrp="1"/>
          </p:cNvSpPr>
          <p:nvPr>
            <p:ph sz="quarter" idx="14"/>
          </p:nvPr>
        </p:nvSpPr>
        <p:spPr>
          <a:xfrm>
            <a:off x="457200" y="5010150"/>
            <a:ext cx="8218488" cy="1249362"/>
          </a:xfrm>
        </p:spPr>
        <p:txBody>
          <a:bodyPr tIns="0" rIns="0" bIns="0"/>
          <a:lstStyle/>
          <a:p>
            <a:pPr marL="432" indent="0">
              <a:spcBef>
                <a:spcPts val="600"/>
              </a:spcBef>
              <a:buNone/>
            </a:pPr>
            <a:r>
              <a:rPr lang="en-US" sz="1600" noProof="0" dirty="0"/>
              <a:t>In 1913, Congress divided the country into 12 Federal Reserve districts, each of which provides services to banks in the district.</a:t>
            </a:r>
          </a:p>
          <a:p>
            <a:pPr marL="432" indent="0">
              <a:spcBef>
                <a:spcPts val="600"/>
              </a:spcBef>
              <a:buNone/>
            </a:pPr>
            <a:r>
              <a:rPr lang="en-US" sz="1600" noProof="0" dirty="0"/>
              <a:t>But the real power of the Fed lies in Washington D</a:t>
            </a:r>
            <a:r>
              <a:rPr lang="en-US" sz="100" noProof="0" dirty="0"/>
              <a:t> </a:t>
            </a:r>
            <a:r>
              <a:rPr lang="en-US" sz="1600" noProof="0" dirty="0"/>
              <a:t>C, with the Board of Governors.</a:t>
            </a:r>
          </a:p>
          <a:p>
            <a:pPr>
              <a:spcBef>
                <a:spcPts val="600"/>
              </a:spcBef>
            </a:pPr>
            <a:r>
              <a:rPr lang="en-US" sz="1600" noProof="0" dirty="0"/>
              <a:t>In 2023, the chair of the Board of Governors was Jerome (Jay) Powell.</a:t>
            </a:r>
          </a:p>
        </p:txBody>
      </p:sp>
    </p:spTree>
    <p:extLst>
      <p:ext uri="{BB962C8B-B14F-4D97-AF65-F5344CB8AC3E}">
        <p14:creationId xmlns:p14="http://schemas.microsoft.com/office/powerpoint/2010/main" val="36393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Money</a:t>
            </a:r>
          </a:p>
        </p:txBody>
      </p:sp>
      <p:sp>
        <p:nvSpPr>
          <p:cNvPr id="4" name="Content Placeholder 3"/>
          <p:cNvSpPr>
            <a:spLocks noGrp="1"/>
          </p:cNvSpPr>
          <p:nvPr>
            <p:ph sz="quarter" idx="13"/>
          </p:nvPr>
        </p:nvSpPr>
        <p:spPr>
          <a:xfrm>
            <a:off x="457200" y="1556327"/>
            <a:ext cx="8229600" cy="2065647"/>
          </a:xfrm>
        </p:spPr>
        <p:txBody>
          <a:bodyPr/>
          <a:lstStyle/>
          <a:p>
            <a:pPr marL="0" lvl="0" indent="0">
              <a:buSzPts val="2200"/>
              <a:buNone/>
            </a:pPr>
            <a:r>
              <a:rPr lang="en-US" sz="2000" noProof="0" dirty="0"/>
              <a:t>Money is one of our most important inventions.</a:t>
            </a:r>
          </a:p>
          <a:p>
            <a:pPr marL="255600" lvl="0"/>
            <a:r>
              <a:rPr lang="en-US" sz="2000" noProof="0" dirty="0"/>
              <a:t>Economists consider </a:t>
            </a:r>
            <a:r>
              <a:rPr lang="en-US" sz="2000" b="1" noProof="0" dirty="0"/>
              <a:t>money</a:t>
            </a:r>
            <a:r>
              <a:rPr lang="en-US" sz="2000" noProof="0" dirty="0"/>
              <a:t> to be any asset that people are generally willing to accept in exchange for goods and services or for payment of debts.</a:t>
            </a:r>
          </a:p>
          <a:p>
            <a:pPr marL="255600" lvl="0"/>
            <a:r>
              <a:rPr lang="en-US" sz="2000" b="1" noProof="0" dirty="0"/>
              <a:t>Asset</a:t>
            </a:r>
            <a:r>
              <a:rPr lang="en-US" sz="2000" noProof="0" dirty="0"/>
              <a:t>: Anything of value owned by a person or a firm.</a:t>
            </a:r>
          </a:p>
        </p:txBody>
      </p:sp>
      <p:sp>
        <p:nvSpPr>
          <p:cNvPr id="5" name="Content Placeholder 4"/>
          <p:cNvSpPr>
            <a:spLocks noGrp="1"/>
          </p:cNvSpPr>
          <p:nvPr>
            <p:ph sz="quarter" idx="14"/>
          </p:nvPr>
        </p:nvSpPr>
        <p:spPr>
          <a:xfrm>
            <a:off x="457200" y="3776353"/>
            <a:ext cx="8229600" cy="2300597"/>
          </a:xfrm>
        </p:spPr>
        <p:txBody>
          <a:bodyPr/>
          <a:lstStyle/>
          <a:p>
            <a:pPr marL="0" lvl="0" indent="0">
              <a:buSzPts val="2200"/>
              <a:buNone/>
            </a:pPr>
            <a:r>
              <a:rPr lang="en-US" sz="2000" noProof="0" dirty="0"/>
              <a:t>We begin this chapter by considering what role money serves, and what can be used as money.</a:t>
            </a:r>
          </a:p>
          <a:p>
            <a:pPr marL="255600" lvl="0"/>
            <a:r>
              <a:rPr lang="en-US" sz="2000" noProof="0" dirty="0"/>
              <a:t>Then, we consider modern forms of money and the roles of banks and the government in creating and managing money.</a:t>
            </a:r>
          </a:p>
          <a:p>
            <a:pPr marL="255600" lvl="0"/>
            <a:r>
              <a:rPr lang="en-US" sz="2000" noProof="0" dirty="0"/>
              <a:t>Finally, we create a model relating prices to the amount of money.</a:t>
            </a:r>
          </a:p>
        </p:txBody>
      </p:sp>
    </p:spTree>
    <p:extLst>
      <p:ext uri="{BB962C8B-B14F-4D97-AF65-F5344CB8AC3E}">
        <p14:creationId xmlns:p14="http://schemas.microsoft.com/office/powerpoint/2010/main" val="31216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858000" cy="1097279"/>
          </a:xfrm>
        </p:spPr>
        <p:txBody>
          <a:bodyPr/>
          <a:lstStyle/>
          <a:p>
            <a:r>
              <a:rPr lang="en-US" sz="3200" noProof="0" dirty="0"/>
              <a:t>Figure 14.4 The Federal Reserve System </a:t>
            </a:r>
            <a:r>
              <a:rPr lang="en-US" sz="2000" b="0" noProof="0" dirty="0"/>
              <a:t>(2 of 2)</a:t>
            </a:r>
            <a:endParaRPr lang="en-US" sz="2000" noProof="0" dirty="0"/>
          </a:p>
        </p:txBody>
      </p:sp>
      <p:sp>
        <p:nvSpPr>
          <p:cNvPr id="3" name="Content Placeholder 2"/>
          <p:cNvSpPr>
            <a:spLocks noGrp="1"/>
          </p:cNvSpPr>
          <p:nvPr>
            <p:ph sz="quarter" idx="13"/>
          </p:nvPr>
        </p:nvSpPr>
        <p:spPr>
          <a:xfrm>
            <a:off x="457200" y="1556326"/>
            <a:ext cx="3105397" cy="3621315"/>
          </a:xfrm>
        </p:spPr>
        <p:txBody>
          <a:bodyPr/>
          <a:lstStyle/>
          <a:p>
            <a:pPr marL="432" indent="0">
              <a:buNone/>
            </a:pPr>
            <a:r>
              <a:rPr lang="en-US" sz="1600" b="1" noProof="0" dirty="0"/>
              <a:t>Federal Open Market Committee (F</a:t>
            </a:r>
            <a:r>
              <a:rPr lang="en-US" sz="100" b="1" noProof="0" dirty="0"/>
              <a:t> </a:t>
            </a:r>
            <a:r>
              <a:rPr lang="en-US" sz="1600" b="1" noProof="0" dirty="0"/>
              <a:t>O</a:t>
            </a:r>
            <a:r>
              <a:rPr lang="en-US" sz="100" b="1" noProof="0" dirty="0"/>
              <a:t> </a:t>
            </a:r>
            <a:r>
              <a:rPr lang="en-US" sz="1600" b="1" noProof="0" dirty="0"/>
              <a:t>M</a:t>
            </a:r>
            <a:r>
              <a:rPr lang="en-US" sz="100" b="1" noProof="0" dirty="0"/>
              <a:t> </a:t>
            </a:r>
            <a:r>
              <a:rPr lang="en-US" sz="1600" b="1" noProof="0" dirty="0"/>
              <a:t>C)</a:t>
            </a:r>
          </a:p>
          <a:p>
            <a:pPr marL="432" indent="0">
              <a:buNone/>
            </a:pPr>
            <a:r>
              <a:rPr lang="en-US" sz="1600" noProof="0" dirty="0"/>
              <a:t>Responsible for open market operations. Twelve members, consisting of the 7 members of the Board of Governors, the president of the Federal Reserve Bank of New York, and 4 presidents of the other 11 district banks, who serve rotating 1-year terms. The chair of the Board of Governors also serves as chair of the F</a:t>
            </a:r>
            <a:r>
              <a:rPr lang="en-US" sz="100" noProof="0" dirty="0"/>
              <a:t> </a:t>
            </a:r>
            <a:r>
              <a:rPr lang="en-US" sz="1600" noProof="0" dirty="0"/>
              <a:t>O</a:t>
            </a:r>
            <a:r>
              <a:rPr lang="en-US" sz="100" noProof="0" dirty="0"/>
              <a:t> </a:t>
            </a:r>
            <a:r>
              <a:rPr lang="en-US" sz="1600" noProof="0" dirty="0"/>
              <a:t>M</a:t>
            </a:r>
            <a:r>
              <a:rPr lang="en-US" sz="100" noProof="0" dirty="0"/>
              <a:t> </a:t>
            </a:r>
            <a:r>
              <a:rPr lang="en-US" sz="1600" noProof="0" dirty="0"/>
              <a:t>C.</a:t>
            </a:r>
          </a:p>
        </p:txBody>
      </p:sp>
      <p:pic>
        <p:nvPicPr>
          <p:cNvPr id="5" name="Picture 4" descr="A map of the United States is color coded to highlight the federal reserve system. For long description in Notes pane, press F6."/>
          <p:cNvPicPr>
            <a:picLocks noChangeAspect="1"/>
          </p:cNvPicPr>
          <p:nvPr/>
        </p:nvPicPr>
        <p:blipFill>
          <a:blip r:embed="rId3"/>
          <a:stretch>
            <a:fillRect/>
          </a:stretch>
        </p:blipFill>
        <p:spPr>
          <a:xfrm>
            <a:off x="3763196" y="1556327"/>
            <a:ext cx="4912492" cy="2599842"/>
          </a:xfrm>
          <a:prstGeom prst="rect">
            <a:avLst/>
          </a:prstGeom>
        </p:spPr>
      </p:pic>
      <p:sp>
        <p:nvSpPr>
          <p:cNvPr id="4" name="Content Placeholder 3"/>
          <p:cNvSpPr>
            <a:spLocks noGrp="1"/>
          </p:cNvSpPr>
          <p:nvPr>
            <p:ph sz="quarter" idx="14"/>
          </p:nvPr>
        </p:nvSpPr>
        <p:spPr>
          <a:xfrm>
            <a:off x="457200" y="5320145"/>
            <a:ext cx="8229600" cy="917143"/>
          </a:xfrm>
        </p:spPr>
        <p:txBody>
          <a:bodyPr/>
          <a:lstStyle/>
          <a:p>
            <a:pPr marL="432" indent="0">
              <a:buNone/>
            </a:pPr>
            <a:r>
              <a:rPr lang="en-US" sz="1600" noProof="0" dirty="0">
                <a:solidFill>
                  <a:schemeClr val="tx1"/>
                </a:solidFill>
              </a:rPr>
              <a:t>Meeting eight times per year, the </a:t>
            </a:r>
            <a:r>
              <a:rPr lang="en-US" sz="1600" b="1" noProof="0" dirty="0">
                <a:solidFill>
                  <a:schemeClr val="tx1"/>
                </a:solidFill>
              </a:rPr>
              <a:t>Federal Open Market Committee (F</a:t>
            </a:r>
            <a:r>
              <a:rPr lang="en-US" sz="100" b="1" noProof="0" dirty="0">
                <a:solidFill>
                  <a:schemeClr val="tx1"/>
                </a:solidFill>
              </a:rPr>
              <a:t> </a:t>
            </a:r>
            <a:r>
              <a:rPr lang="en-US" sz="1600" b="1" noProof="0" dirty="0">
                <a:solidFill>
                  <a:schemeClr val="tx1"/>
                </a:solidFill>
              </a:rPr>
              <a:t>O</a:t>
            </a:r>
            <a:r>
              <a:rPr lang="en-US" sz="100" b="1" noProof="0" dirty="0">
                <a:solidFill>
                  <a:schemeClr val="tx1"/>
                </a:solidFill>
              </a:rPr>
              <a:t> </a:t>
            </a:r>
            <a:r>
              <a:rPr lang="en-US" sz="1600" b="1" noProof="0" dirty="0">
                <a:solidFill>
                  <a:schemeClr val="tx1"/>
                </a:solidFill>
              </a:rPr>
              <a:t>M</a:t>
            </a:r>
            <a:r>
              <a:rPr lang="en-US" sz="100" b="1" noProof="0" dirty="0">
                <a:solidFill>
                  <a:schemeClr val="tx1"/>
                </a:solidFill>
              </a:rPr>
              <a:t> </a:t>
            </a:r>
            <a:r>
              <a:rPr lang="en-US" sz="1600" b="1" noProof="0" dirty="0">
                <a:solidFill>
                  <a:schemeClr val="tx1"/>
                </a:solidFill>
              </a:rPr>
              <a:t>C)</a:t>
            </a:r>
            <a:r>
              <a:rPr lang="en-US" sz="1600" noProof="0" dirty="0">
                <a:solidFill>
                  <a:schemeClr val="tx1"/>
                </a:solidFill>
              </a:rPr>
              <a:t> is the Federal Reserve committee that is responsible for open market operations and managing the money supply in the United States.</a:t>
            </a:r>
          </a:p>
        </p:txBody>
      </p:sp>
    </p:spTree>
    <p:extLst>
      <p:ext uri="{BB962C8B-B14F-4D97-AF65-F5344CB8AC3E}">
        <p14:creationId xmlns:p14="http://schemas.microsoft.com/office/powerpoint/2010/main" val="33719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Fed, Banks, and the Money Supply</a:t>
            </a:r>
          </a:p>
        </p:txBody>
      </p:sp>
      <p:sp>
        <p:nvSpPr>
          <p:cNvPr id="3" name="Content Placeholder 2"/>
          <p:cNvSpPr>
            <a:spLocks noGrp="1"/>
          </p:cNvSpPr>
          <p:nvPr>
            <p:ph sz="quarter" idx="13"/>
          </p:nvPr>
        </p:nvSpPr>
        <p:spPr>
          <a:xfrm>
            <a:off x="457200" y="1554920"/>
            <a:ext cx="8232775" cy="2898327"/>
          </a:xfrm>
        </p:spPr>
        <p:txBody>
          <a:bodyPr/>
          <a:lstStyle/>
          <a:p>
            <a:pPr marL="432" indent="0">
              <a:buNone/>
            </a:pPr>
            <a:r>
              <a:rPr lang="en-US" noProof="0" dirty="0"/>
              <a:t>While the Fed was established primarily to stop bank panics by acting as a lender of last resort, today it performs a variety of actions.</a:t>
            </a:r>
          </a:p>
          <a:p>
            <a:pPr marL="432" indent="0">
              <a:buNone/>
            </a:pPr>
            <a:r>
              <a:rPr lang="en-US" noProof="0" dirty="0"/>
              <a:t>This includes engaging in </a:t>
            </a:r>
            <a:r>
              <a:rPr lang="en-US" b="1" noProof="0" dirty="0"/>
              <a:t>monetary policy</a:t>
            </a:r>
            <a:r>
              <a:rPr lang="en-US" noProof="0" dirty="0"/>
              <a:t>: The actions the Federal Reserve takes to manage interest rates to pursue macroeconomic policy objectives.</a:t>
            </a:r>
          </a:p>
        </p:txBody>
      </p:sp>
    </p:spTree>
    <p:extLst>
      <p:ext uri="{BB962C8B-B14F-4D97-AF65-F5344CB8AC3E}">
        <p14:creationId xmlns:p14="http://schemas.microsoft.com/office/powerpoint/2010/main" val="2380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Market Operations</a:t>
            </a:r>
          </a:p>
        </p:txBody>
      </p:sp>
      <p:sp>
        <p:nvSpPr>
          <p:cNvPr id="3" name="Content Placeholder 2"/>
          <p:cNvSpPr>
            <a:spLocks noGrp="1"/>
          </p:cNvSpPr>
          <p:nvPr>
            <p:ph sz="quarter" idx="13"/>
          </p:nvPr>
        </p:nvSpPr>
        <p:spPr>
          <a:xfrm>
            <a:off x="457200" y="1554920"/>
            <a:ext cx="7903029" cy="4663335"/>
          </a:xfrm>
        </p:spPr>
        <p:txBody>
          <a:bodyPr/>
          <a:lstStyle/>
          <a:p>
            <a:pPr marL="0" lvl="0" indent="0">
              <a:buSzPts val="2200"/>
              <a:buNone/>
            </a:pPr>
            <a:r>
              <a:rPr lang="en-US" sz="2000" b="1" noProof="0" dirty="0">
                <a:solidFill>
                  <a:schemeClr val="tx1"/>
                </a:solidFill>
              </a:rPr>
              <a:t>Open market operations</a:t>
            </a:r>
            <a:r>
              <a:rPr lang="en-US" sz="2000" noProof="0" dirty="0">
                <a:solidFill>
                  <a:schemeClr val="tx1"/>
                </a:solidFill>
              </a:rPr>
              <a:t>: The buying and selling of Treasury securities by the Federal Reserve in order to control the money supply.</a:t>
            </a:r>
          </a:p>
          <a:p>
            <a:pPr marL="255600" lvl="0"/>
            <a:r>
              <a:rPr lang="en-US" sz="2000" noProof="0" dirty="0">
                <a:solidFill>
                  <a:schemeClr val="tx1"/>
                </a:solidFill>
              </a:rPr>
              <a:t>To increase the money supply, the Fed directs its </a:t>
            </a:r>
            <a:r>
              <a:rPr lang="en-US" sz="2000" b="1" noProof="0" dirty="0">
                <a:solidFill>
                  <a:schemeClr val="tx1"/>
                </a:solidFill>
              </a:rPr>
              <a:t>trading desk</a:t>
            </a:r>
            <a:r>
              <a:rPr lang="en-US" sz="2000" noProof="0" dirty="0">
                <a:solidFill>
                  <a:schemeClr val="tx1"/>
                </a:solidFill>
              </a:rPr>
              <a:t> in New York to conduct an </a:t>
            </a:r>
            <a:r>
              <a:rPr lang="en-US" sz="2000" b="1" noProof="0" dirty="0">
                <a:solidFill>
                  <a:schemeClr val="tx1"/>
                </a:solidFill>
              </a:rPr>
              <a:t>open market purchase</a:t>
            </a:r>
            <a:r>
              <a:rPr lang="en-US" sz="2000" noProof="0" dirty="0">
                <a:solidFill>
                  <a:schemeClr val="tx1"/>
                </a:solidFill>
              </a:rPr>
              <a:t> of U.S. Treasury securities—Treasury bills, notes, and bonds, which are short-term (1 year or less), medium-term (2–10 years), or long-term (30 years) tradable loans to the U.S. Treasury.</a:t>
            </a:r>
          </a:p>
          <a:p>
            <a:pPr marL="255600" lvl="0"/>
            <a:r>
              <a:rPr lang="en-US" sz="2000" noProof="0" dirty="0">
                <a:solidFill>
                  <a:schemeClr val="tx1"/>
                </a:solidFill>
              </a:rPr>
              <a:t>To decrease the money supply, the Fed </a:t>
            </a:r>
            <a:r>
              <a:rPr lang="en-US" sz="2000" b="1" noProof="0" dirty="0">
                <a:solidFill>
                  <a:schemeClr val="tx1"/>
                </a:solidFill>
              </a:rPr>
              <a:t>sells </a:t>
            </a:r>
            <a:r>
              <a:rPr lang="en-US" sz="2000" noProof="0" dirty="0">
                <a:solidFill>
                  <a:schemeClr val="tx1"/>
                </a:solidFill>
              </a:rPr>
              <a:t>its securities—an </a:t>
            </a:r>
            <a:r>
              <a:rPr lang="en-US" sz="2000" b="1" noProof="0" dirty="0">
                <a:solidFill>
                  <a:schemeClr val="tx1"/>
                </a:solidFill>
              </a:rPr>
              <a:t>open market sale</a:t>
            </a:r>
            <a:r>
              <a:rPr lang="en-US" sz="2000" noProof="0" dirty="0">
                <a:solidFill>
                  <a:schemeClr val="tx1"/>
                </a:solidFill>
              </a:rPr>
              <a:t>.</a:t>
            </a:r>
          </a:p>
          <a:p>
            <a:pPr marL="255600" lvl="0"/>
            <a:r>
              <a:rPr lang="en-US" sz="2000" noProof="0" dirty="0">
                <a:solidFill>
                  <a:schemeClr val="tx1"/>
                </a:solidFill>
              </a:rPr>
              <a:t>These open market operations can occur very quickly and are easily reversible.</a:t>
            </a:r>
          </a:p>
        </p:txBody>
      </p:sp>
    </p:spTree>
    <p:extLst>
      <p:ext uri="{BB962C8B-B14F-4D97-AF65-F5344CB8AC3E}">
        <p14:creationId xmlns:p14="http://schemas.microsoft.com/office/powerpoint/2010/main" val="36911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Market Operations in Action</a:t>
            </a:r>
          </a:p>
        </p:txBody>
      </p:sp>
      <p:pic>
        <p:nvPicPr>
          <p:cNvPr id="3" name="Picture 2" descr="A T account lists the assets and liabilities of a banking system. The T account for assets has treasury bills of negative $10 million, and reserves of $10 million. The T account for liabilities is left blank."/>
          <p:cNvPicPr>
            <a:picLocks noChangeAspect="1"/>
          </p:cNvPicPr>
          <p:nvPr/>
        </p:nvPicPr>
        <p:blipFill>
          <a:blip r:embed="rId2"/>
          <a:stretch>
            <a:fillRect/>
          </a:stretch>
        </p:blipFill>
        <p:spPr>
          <a:xfrm>
            <a:off x="1456674" y="1694699"/>
            <a:ext cx="6230652" cy="1133954"/>
          </a:xfrm>
          <a:prstGeom prst="rect">
            <a:avLst/>
          </a:prstGeom>
        </p:spPr>
      </p:pic>
      <p:pic>
        <p:nvPicPr>
          <p:cNvPr id="5" name="Picture 4" descr="A T account lists the assets and liabilities of the federal reserve. The T account for assets has treasury bills, $10 million, and the T account for liabilities has reserves of $10 million."/>
          <p:cNvPicPr>
            <a:picLocks noChangeAspect="1"/>
          </p:cNvPicPr>
          <p:nvPr/>
        </p:nvPicPr>
        <p:blipFill>
          <a:blip r:embed="rId3"/>
          <a:stretch>
            <a:fillRect/>
          </a:stretch>
        </p:blipFill>
        <p:spPr>
          <a:xfrm>
            <a:off x="1438384" y="2987638"/>
            <a:ext cx="6267231" cy="835224"/>
          </a:xfrm>
          <a:prstGeom prst="rect">
            <a:avLst/>
          </a:prstGeom>
        </p:spPr>
      </p:pic>
      <p:sp>
        <p:nvSpPr>
          <p:cNvPr id="8" name="Content Placeholder 7"/>
          <p:cNvSpPr>
            <a:spLocks noGrp="1"/>
          </p:cNvSpPr>
          <p:nvPr>
            <p:ph sz="quarter" idx="14"/>
          </p:nvPr>
        </p:nvSpPr>
        <p:spPr>
          <a:xfrm>
            <a:off x="457200" y="4062550"/>
            <a:ext cx="8229600" cy="2185060"/>
          </a:xfrm>
        </p:spPr>
        <p:txBody>
          <a:bodyPr/>
          <a:lstStyle/>
          <a:p>
            <a:pPr marL="432" indent="0">
              <a:buNone/>
            </a:pPr>
            <a:r>
              <a:rPr lang="en-US" sz="2000" noProof="0" dirty="0">
                <a:latin typeface="+mn-lt"/>
              </a:rPr>
              <a:t>Suppose the Fed engages in an open market purchase of $10 million.</a:t>
            </a:r>
          </a:p>
          <a:p>
            <a:pPr marL="255600" indent="-255600"/>
            <a:r>
              <a:rPr lang="en-US" sz="2000" noProof="0" dirty="0">
                <a:latin typeface="+mn-lt"/>
              </a:rPr>
              <a:t>The banking system’s T-account reflects an increase in reserves and a corresponding decrease in assets due to its debt to the Fed.</a:t>
            </a:r>
          </a:p>
          <a:p>
            <a:pPr marL="255600" indent="-255600"/>
            <a:r>
              <a:rPr lang="en-US" sz="2000" noProof="0" dirty="0">
                <a:latin typeface="+mn-lt"/>
              </a:rPr>
              <a:t>The banking system’s reserves are liabilities for the Fed, but it gains assets equal to the debt owed to it by the banking system.</a:t>
            </a:r>
          </a:p>
        </p:txBody>
      </p:sp>
    </p:spTree>
    <p:extLst>
      <p:ext uri="{BB962C8B-B14F-4D97-AF65-F5344CB8AC3E}">
        <p14:creationId xmlns:p14="http://schemas.microsoft.com/office/powerpoint/2010/main" val="41545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the Fed Can Control the Money Supply</a:t>
            </a:r>
          </a:p>
        </p:txBody>
      </p:sp>
      <p:sp>
        <p:nvSpPr>
          <p:cNvPr id="4" name="Content Placeholder 3"/>
          <p:cNvSpPr>
            <a:spLocks noGrp="1"/>
          </p:cNvSpPr>
          <p:nvPr>
            <p:ph sz="quarter" idx="13"/>
          </p:nvPr>
        </p:nvSpPr>
        <p:spPr>
          <a:xfrm>
            <a:off x="457199" y="1556327"/>
            <a:ext cx="8229601" cy="3621316"/>
          </a:xfrm>
        </p:spPr>
        <p:txBody>
          <a:bodyPr/>
          <a:lstStyle/>
          <a:p>
            <a:pPr marL="432" indent="0">
              <a:buNone/>
            </a:pPr>
            <a:r>
              <a:rPr lang="en-US" sz="2200" noProof="0" dirty="0"/>
              <a:t>The Fed can affect the money supply through open market operations by changing the monetary base:</a:t>
            </a:r>
          </a:p>
          <a:p>
            <a:r>
              <a:rPr lang="en-US" sz="2200" noProof="0" dirty="0"/>
              <a:t>An open market purchase will increase bank reserves and, therefore, the monetary base. The money supply will increase by the change in the monetary base multiplied by the money multiplier.</a:t>
            </a:r>
          </a:p>
          <a:p>
            <a:r>
              <a:rPr lang="en-US" sz="2200" noProof="0" dirty="0"/>
              <a:t>An open market sale will decrease bank reserves, the monetary base, and hence the money supply.</a:t>
            </a:r>
          </a:p>
        </p:txBody>
      </p:sp>
    </p:spTree>
    <p:extLst>
      <p:ext uri="{BB962C8B-B14F-4D97-AF65-F5344CB8AC3E}">
        <p14:creationId xmlns:p14="http://schemas.microsoft.com/office/powerpoint/2010/main" val="29021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14.5 Fluctuations in the Growth Rate of M2, 1981–2023</a:t>
            </a:r>
          </a:p>
        </p:txBody>
      </p:sp>
      <p:pic>
        <p:nvPicPr>
          <p:cNvPr id="8" name="Picture 7" descr="A line graph depicts the fluctuations in the growth rate of M 2, between 1981 and 2023. For long description in Notes pane, press F6.">
            <a:extLst>
              <a:ext uri="{FF2B5EF4-FFF2-40B4-BE49-F238E27FC236}">
                <a16:creationId xmlns:a16="http://schemas.microsoft.com/office/drawing/2014/main" id="{0F87528F-09AC-6F5B-FF65-06DC64B362DF}"/>
              </a:ext>
            </a:extLst>
          </p:cNvPr>
          <p:cNvPicPr>
            <a:picLocks noChangeAspect="1"/>
          </p:cNvPicPr>
          <p:nvPr/>
        </p:nvPicPr>
        <p:blipFill>
          <a:blip r:embed="rId3"/>
          <a:stretch>
            <a:fillRect/>
          </a:stretch>
        </p:blipFill>
        <p:spPr>
          <a:xfrm>
            <a:off x="908222" y="1564189"/>
            <a:ext cx="7327557" cy="2841558"/>
          </a:xfrm>
          <a:prstGeom prst="rect">
            <a:avLst/>
          </a:prstGeom>
        </p:spPr>
      </p:pic>
      <p:sp>
        <p:nvSpPr>
          <p:cNvPr id="6" name="Content Placeholder 5"/>
          <p:cNvSpPr>
            <a:spLocks noGrp="1"/>
          </p:cNvSpPr>
          <p:nvPr>
            <p:ph sz="quarter" idx="15"/>
          </p:nvPr>
        </p:nvSpPr>
        <p:spPr>
          <a:xfrm>
            <a:off x="468313" y="4465122"/>
            <a:ext cx="8218487" cy="1772166"/>
          </a:xfrm>
        </p:spPr>
        <p:txBody>
          <a:bodyPr/>
          <a:lstStyle/>
          <a:p>
            <a:pPr marL="432" indent="0">
              <a:buNone/>
            </a:pPr>
            <a:r>
              <a:rPr lang="en-US" sz="1800" noProof="0" dirty="0"/>
              <a:t>In recent decades, the Fed has not concentrated on controlling the money supply, because most economists and Fed policymakers don’t believe short-run movements in M2 have much effect on inflation and unemployment.</a:t>
            </a:r>
          </a:p>
          <a:p>
            <a:pPr marL="432" indent="0">
              <a:buNone/>
            </a:pPr>
            <a:r>
              <a:rPr lang="en-US" sz="1800" noProof="0" dirty="0"/>
              <a:t>As a result, there have been wide fluctuations from month to month in the growth rate of M2.</a:t>
            </a:r>
          </a:p>
        </p:txBody>
      </p:sp>
    </p:spTree>
    <p:extLst>
      <p:ext uri="{BB962C8B-B14F-4D97-AF65-F5344CB8AC3E}">
        <p14:creationId xmlns:p14="http://schemas.microsoft.com/office/powerpoint/2010/main" val="143636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D66-40C3-46E9-9630-0BA210E0C136}"/>
              </a:ext>
            </a:extLst>
          </p:cNvPr>
          <p:cNvSpPr>
            <a:spLocks noGrp="1"/>
          </p:cNvSpPr>
          <p:nvPr>
            <p:ph type="title"/>
          </p:nvPr>
        </p:nvSpPr>
        <p:spPr/>
        <p:txBody>
          <a:bodyPr/>
          <a:lstStyle/>
          <a:p>
            <a:r>
              <a:rPr lang="en-US" sz="3200" noProof="0" dirty="0"/>
              <a:t>The Fed and Other Financial Regulators</a:t>
            </a:r>
          </a:p>
        </p:txBody>
      </p:sp>
      <p:sp>
        <p:nvSpPr>
          <p:cNvPr id="3" name="Content Placeholder 2">
            <a:extLst>
              <a:ext uri="{FF2B5EF4-FFF2-40B4-BE49-F238E27FC236}">
                <a16:creationId xmlns:a16="http://schemas.microsoft.com/office/drawing/2014/main" id="{9A64D8ED-B962-44D2-8D6C-FAC3B66275F4}"/>
              </a:ext>
            </a:extLst>
          </p:cNvPr>
          <p:cNvSpPr>
            <a:spLocks noGrp="1"/>
          </p:cNvSpPr>
          <p:nvPr>
            <p:ph sz="quarter" idx="13"/>
          </p:nvPr>
        </p:nvSpPr>
        <p:spPr>
          <a:xfrm>
            <a:off x="457200" y="1554921"/>
            <a:ext cx="8229600" cy="3551470"/>
          </a:xfrm>
        </p:spPr>
        <p:txBody>
          <a:bodyPr/>
          <a:lstStyle/>
          <a:p>
            <a:pPr marL="432" indent="0" algn="l">
              <a:buNone/>
            </a:pPr>
            <a:r>
              <a:rPr lang="en-US" sz="2200" b="0" i="0" u="none" strike="noStrike" baseline="0" noProof="0" dirty="0">
                <a:solidFill>
                  <a:schemeClr val="tx1"/>
                </a:solidFill>
              </a:rPr>
              <a:t>Because of their importance in the financial system and the economy, banks are subject to substantial regulation, from the Fed, the F</a:t>
            </a:r>
            <a:r>
              <a:rPr lang="en-US" sz="100" b="0" i="0" u="none" strike="noStrike" baseline="0" noProof="0" dirty="0">
                <a:solidFill>
                  <a:schemeClr val="tx1"/>
                </a:solidFill>
              </a:rPr>
              <a:t> </a:t>
            </a:r>
            <a:r>
              <a:rPr lang="en-US" sz="2200" b="0" i="0" u="none" strike="noStrike" baseline="0" noProof="0" dirty="0">
                <a:solidFill>
                  <a:schemeClr val="tx1"/>
                </a:solidFill>
              </a:rPr>
              <a:t>D</a:t>
            </a:r>
            <a:r>
              <a:rPr lang="en-US" sz="100" b="0" i="0" u="none" strike="noStrike" baseline="0" noProof="0" dirty="0">
                <a:solidFill>
                  <a:schemeClr val="tx1"/>
                </a:solidFill>
              </a:rPr>
              <a:t> </a:t>
            </a:r>
            <a:r>
              <a:rPr lang="en-US" sz="2200" b="0" i="0" u="none" strike="noStrike" baseline="0" noProof="0" dirty="0">
                <a:solidFill>
                  <a:schemeClr val="tx1"/>
                </a:solidFill>
              </a:rPr>
              <a:t>I</a:t>
            </a:r>
            <a:r>
              <a:rPr lang="en-US" sz="100" b="0" i="0" u="none" strike="noStrike" baseline="0" noProof="0" dirty="0">
                <a:solidFill>
                  <a:schemeClr val="tx1"/>
                </a:solidFill>
              </a:rPr>
              <a:t> </a:t>
            </a:r>
            <a:r>
              <a:rPr lang="en-US" sz="2200" b="0" i="0" u="none" strike="noStrike" baseline="0" noProof="0" dirty="0">
                <a:solidFill>
                  <a:schemeClr val="tx1"/>
                </a:solidFill>
              </a:rPr>
              <a:t>C, state regulators, and the federal Office of the Comptroller of the Currency.</a:t>
            </a:r>
          </a:p>
          <a:p>
            <a:pPr marL="432" indent="0" algn="l">
              <a:buNone/>
            </a:pPr>
            <a:r>
              <a:rPr lang="en-US" sz="2200" noProof="0" dirty="0">
                <a:solidFill>
                  <a:schemeClr val="tx1"/>
                </a:solidFill>
              </a:rPr>
              <a:t>Banks also follow regulations from Congress, including being required to fulfill a </a:t>
            </a:r>
            <a:r>
              <a:rPr lang="en-US" sz="2200" b="1" noProof="0" dirty="0">
                <a:solidFill>
                  <a:schemeClr val="tx1"/>
                </a:solidFill>
              </a:rPr>
              <a:t>liquidity coverage ratio (L</a:t>
            </a:r>
            <a:r>
              <a:rPr lang="en-US" sz="100" b="1" noProof="0" dirty="0">
                <a:solidFill>
                  <a:schemeClr val="tx1"/>
                </a:solidFill>
              </a:rPr>
              <a:t> </a:t>
            </a:r>
            <a:r>
              <a:rPr lang="en-US" sz="2200" b="1" noProof="0" dirty="0">
                <a:solidFill>
                  <a:schemeClr val="tx1"/>
                </a:solidFill>
              </a:rPr>
              <a:t>C</a:t>
            </a:r>
            <a:r>
              <a:rPr lang="en-US" sz="100" b="1" noProof="0" dirty="0">
                <a:solidFill>
                  <a:schemeClr val="tx1"/>
                </a:solidFill>
              </a:rPr>
              <a:t> </a:t>
            </a:r>
            <a:r>
              <a:rPr lang="en-US" sz="2200" b="1" noProof="0" dirty="0">
                <a:solidFill>
                  <a:schemeClr val="tx1"/>
                </a:solidFill>
              </a:rPr>
              <a:t>R), </a:t>
            </a:r>
            <a:r>
              <a:rPr lang="en-US" sz="2200" noProof="0" dirty="0">
                <a:solidFill>
                  <a:schemeClr val="tx1"/>
                </a:solidFill>
              </a:rPr>
              <a:t>that is, holding sufficient high-quality liquid assets to meet the bank’s expected cash outflows even when the financial system is under stress.</a:t>
            </a:r>
            <a:endParaRPr lang="en-US" sz="2200" i="0" u="none" strike="noStrike" baseline="0" noProof="0" dirty="0">
              <a:solidFill>
                <a:schemeClr val="tx1"/>
              </a:solidFill>
            </a:endParaRPr>
          </a:p>
        </p:txBody>
      </p:sp>
    </p:spTree>
    <p:extLst>
      <p:ext uri="{BB962C8B-B14F-4D97-AF65-F5344CB8AC3E}">
        <p14:creationId xmlns:p14="http://schemas.microsoft.com/office/powerpoint/2010/main" val="22744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D66-40C3-46E9-9630-0BA210E0C136}"/>
              </a:ext>
            </a:extLst>
          </p:cNvPr>
          <p:cNvSpPr>
            <a:spLocks noGrp="1"/>
          </p:cNvSpPr>
          <p:nvPr>
            <p:ph type="title"/>
          </p:nvPr>
        </p:nvSpPr>
        <p:spPr/>
        <p:txBody>
          <a:bodyPr/>
          <a:lstStyle/>
          <a:p>
            <a:r>
              <a:rPr lang="en-US" sz="3200" noProof="0" dirty="0"/>
              <a:t>Moral Hazard in the Banking System</a:t>
            </a:r>
          </a:p>
        </p:txBody>
      </p:sp>
      <p:sp>
        <p:nvSpPr>
          <p:cNvPr id="3" name="Content Placeholder 2">
            <a:extLst>
              <a:ext uri="{FF2B5EF4-FFF2-40B4-BE49-F238E27FC236}">
                <a16:creationId xmlns:a16="http://schemas.microsoft.com/office/drawing/2014/main" id="{9A64D8ED-B962-44D2-8D6C-FAC3B66275F4}"/>
              </a:ext>
            </a:extLst>
          </p:cNvPr>
          <p:cNvSpPr>
            <a:spLocks noGrp="1"/>
          </p:cNvSpPr>
          <p:nvPr>
            <p:ph sz="quarter" idx="13"/>
          </p:nvPr>
        </p:nvSpPr>
        <p:spPr>
          <a:xfrm>
            <a:off x="457200" y="1554921"/>
            <a:ext cx="8229600" cy="2363936"/>
          </a:xfrm>
        </p:spPr>
        <p:txBody>
          <a:bodyPr/>
          <a:lstStyle/>
          <a:p>
            <a:pPr marL="432" indent="0" algn="l">
              <a:spcBef>
                <a:spcPts val="600"/>
              </a:spcBef>
              <a:buNone/>
            </a:pPr>
            <a:r>
              <a:rPr lang="en-US" sz="2200" b="0" i="0" u="none" strike="noStrike" baseline="0" noProof="0" dirty="0"/>
              <a:t>When a bank like Silicon Valley Bank fails, the Fed and other regulators face conflicting goals:</a:t>
            </a:r>
          </a:p>
          <a:p>
            <a:pPr>
              <a:spcBef>
                <a:spcPts val="600"/>
              </a:spcBef>
            </a:pPr>
            <a:r>
              <a:rPr lang="en-US" sz="2200" noProof="0" dirty="0"/>
              <a:t>They want to prevent a run on one bank turning into a bank crisis or panic.</a:t>
            </a:r>
          </a:p>
          <a:p>
            <a:pPr>
              <a:spcBef>
                <a:spcPts val="600"/>
              </a:spcBef>
            </a:pPr>
            <a:r>
              <a:rPr lang="en-US" sz="2200" noProof="0" dirty="0"/>
              <a:t>They want to avoid encouraging risky behavior by bank managers in the future: moral hazard.</a:t>
            </a:r>
          </a:p>
        </p:txBody>
      </p:sp>
      <p:sp>
        <p:nvSpPr>
          <p:cNvPr id="4" name="Content Placeholder 2">
            <a:extLst>
              <a:ext uri="{FF2B5EF4-FFF2-40B4-BE49-F238E27FC236}">
                <a16:creationId xmlns:a16="http://schemas.microsoft.com/office/drawing/2014/main" id="{689BE94F-2EF7-3FB2-316F-27515112DB9A}"/>
              </a:ext>
            </a:extLst>
          </p:cNvPr>
          <p:cNvSpPr txBox="1">
            <a:spLocks/>
          </p:cNvSpPr>
          <p:nvPr/>
        </p:nvSpPr>
        <p:spPr>
          <a:xfrm>
            <a:off x="457200" y="4101221"/>
            <a:ext cx="8229600" cy="199082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spcBef>
                <a:spcPts val="600"/>
              </a:spcBef>
              <a:buFont typeface="Arial"/>
              <a:buNone/>
            </a:pPr>
            <a:r>
              <a:rPr lang="en-US" sz="2200" dirty="0"/>
              <a:t>To avoid this moral hazard, when the F</a:t>
            </a:r>
            <a:r>
              <a:rPr lang="en-US" sz="100" dirty="0"/>
              <a:t> </a:t>
            </a:r>
            <a:r>
              <a:rPr lang="en-US" sz="2200" dirty="0"/>
              <a:t>D</a:t>
            </a:r>
            <a:r>
              <a:rPr lang="en-US" sz="100" dirty="0"/>
              <a:t> </a:t>
            </a:r>
            <a:r>
              <a:rPr lang="en-US" sz="2200" dirty="0"/>
              <a:t>I</a:t>
            </a:r>
            <a:r>
              <a:rPr lang="en-US" sz="100" dirty="0"/>
              <a:t> </a:t>
            </a:r>
            <a:r>
              <a:rPr lang="en-US" sz="2200" dirty="0"/>
              <a:t>C takes control of a failed bank, it must </a:t>
            </a:r>
            <a:r>
              <a:rPr lang="en-US" sz="2200" b="1" dirty="0"/>
              <a:t>resolve the bank</a:t>
            </a:r>
            <a:r>
              <a:rPr lang="en-US" sz="2200" dirty="0"/>
              <a:t>, selling its assets and paying off creditors (including depositors) in the least costly way.</a:t>
            </a:r>
          </a:p>
          <a:p>
            <a:pPr>
              <a:spcBef>
                <a:spcPts val="600"/>
              </a:spcBef>
            </a:pPr>
            <a:r>
              <a:rPr lang="en-US" sz="2200" dirty="0"/>
              <a:t>Consequently bank owners will typically lose their investment, and some large depositors will lose a fraction of their deposits.</a:t>
            </a:r>
          </a:p>
        </p:txBody>
      </p:sp>
    </p:spTree>
    <p:extLst>
      <p:ext uri="{BB962C8B-B14F-4D97-AF65-F5344CB8AC3E}">
        <p14:creationId xmlns:p14="http://schemas.microsoft.com/office/powerpoint/2010/main" val="23599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D66-40C3-46E9-9630-0BA210E0C136}"/>
              </a:ext>
            </a:extLst>
          </p:cNvPr>
          <p:cNvSpPr>
            <a:spLocks noGrp="1"/>
          </p:cNvSpPr>
          <p:nvPr>
            <p:ph type="title"/>
          </p:nvPr>
        </p:nvSpPr>
        <p:spPr/>
        <p:txBody>
          <a:bodyPr/>
          <a:lstStyle/>
          <a:p>
            <a:r>
              <a:rPr lang="en-US" sz="3200" noProof="0" dirty="0"/>
              <a:t>Moral Hazard and the Bank Runs of 2023</a:t>
            </a:r>
          </a:p>
        </p:txBody>
      </p:sp>
      <p:sp>
        <p:nvSpPr>
          <p:cNvPr id="3" name="Content Placeholder 2">
            <a:extLst>
              <a:ext uri="{FF2B5EF4-FFF2-40B4-BE49-F238E27FC236}">
                <a16:creationId xmlns:a16="http://schemas.microsoft.com/office/drawing/2014/main" id="{9A64D8ED-B962-44D2-8D6C-FAC3B66275F4}"/>
              </a:ext>
            </a:extLst>
          </p:cNvPr>
          <p:cNvSpPr>
            <a:spLocks noGrp="1"/>
          </p:cNvSpPr>
          <p:nvPr>
            <p:ph sz="quarter" idx="13"/>
          </p:nvPr>
        </p:nvSpPr>
        <p:spPr>
          <a:xfrm>
            <a:off x="457200" y="1554920"/>
            <a:ext cx="8229600" cy="4673863"/>
          </a:xfrm>
        </p:spPr>
        <p:txBody>
          <a:bodyPr/>
          <a:lstStyle/>
          <a:p>
            <a:pPr marL="432" indent="0" algn="l">
              <a:buNone/>
            </a:pPr>
            <a:r>
              <a:rPr lang="en-US" sz="2200" b="0" i="0" u="none" strike="noStrike" baseline="0" noProof="0" dirty="0">
                <a:solidFill>
                  <a:schemeClr val="tx1"/>
                </a:solidFill>
              </a:rPr>
              <a:t>Decreasing the risk of moral hazard has the downside of increasing the chance of a bank panic.</a:t>
            </a:r>
          </a:p>
          <a:p>
            <a:pPr marL="432" indent="0" algn="l">
              <a:buNone/>
            </a:pPr>
            <a:r>
              <a:rPr lang="en-US" sz="2200" noProof="0" dirty="0">
                <a:solidFill>
                  <a:schemeClr val="tx1"/>
                </a:solidFill>
              </a:rPr>
              <a:t>If a bank’s failure would pose </a:t>
            </a:r>
            <a:r>
              <a:rPr lang="en-US" sz="2200" b="1" noProof="0" dirty="0">
                <a:solidFill>
                  <a:schemeClr val="tx1"/>
                </a:solidFill>
              </a:rPr>
              <a:t>systemic risk</a:t>
            </a:r>
            <a:r>
              <a:rPr lang="en-US" sz="2200" noProof="0" dirty="0">
                <a:solidFill>
                  <a:schemeClr val="tx1"/>
                </a:solidFill>
              </a:rPr>
              <a:t> to the financial system, the F</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I</a:t>
            </a:r>
            <a:r>
              <a:rPr lang="en-US" sz="100" noProof="0" dirty="0">
                <a:solidFill>
                  <a:schemeClr val="tx1"/>
                </a:solidFill>
              </a:rPr>
              <a:t> </a:t>
            </a:r>
            <a:r>
              <a:rPr lang="en-US" sz="2200" noProof="0" dirty="0">
                <a:solidFill>
                  <a:schemeClr val="tx1"/>
                </a:solidFill>
              </a:rPr>
              <a:t>C can decide to reimburse all deposits, even above the usual $250,000 limit.</a:t>
            </a:r>
          </a:p>
          <a:p>
            <a:r>
              <a:rPr lang="en-US" sz="2200" noProof="0" dirty="0">
                <a:solidFill>
                  <a:schemeClr val="tx1"/>
                </a:solidFill>
              </a:rPr>
              <a:t>The F</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I</a:t>
            </a:r>
            <a:r>
              <a:rPr lang="en-US" sz="100" noProof="0" dirty="0">
                <a:solidFill>
                  <a:schemeClr val="tx1"/>
                </a:solidFill>
              </a:rPr>
              <a:t> </a:t>
            </a:r>
            <a:r>
              <a:rPr lang="en-US" sz="2200" noProof="0" dirty="0">
                <a:solidFill>
                  <a:schemeClr val="tx1"/>
                </a:solidFill>
              </a:rPr>
              <a:t>C chose to protect the funds of Silicon Valley Bank depositors in this way.</a:t>
            </a:r>
          </a:p>
          <a:p>
            <a:r>
              <a:rPr lang="en-US" sz="2200" noProof="0" dirty="0">
                <a:solidFill>
                  <a:schemeClr val="tx1"/>
                </a:solidFill>
              </a:rPr>
              <a:t>This raises the risk of moral hazard, since large depositors will anticipate similar protections in the future, and not push their banks to avoid risky behavior.</a:t>
            </a:r>
          </a:p>
        </p:txBody>
      </p:sp>
    </p:spTree>
    <p:extLst>
      <p:ext uri="{BB962C8B-B14F-4D97-AF65-F5344CB8AC3E}">
        <p14:creationId xmlns:p14="http://schemas.microsoft.com/office/powerpoint/2010/main" val="224725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The “Shadow Banking System” and the Financial Crisis of 2007–2009</a:t>
            </a:r>
          </a:p>
        </p:txBody>
      </p:sp>
      <p:sp>
        <p:nvSpPr>
          <p:cNvPr id="3" name="Content Placeholder 2"/>
          <p:cNvSpPr>
            <a:spLocks noGrp="1"/>
          </p:cNvSpPr>
          <p:nvPr>
            <p:ph sz="quarter" idx="13"/>
          </p:nvPr>
        </p:nvSpPr>
        <p:spPr/>
        <p:txBody>
          <a:bodyPr/>
          <a:lstStyle/>
          <a:p>
            <a:pPr marL="432" indent="0">
              <a:buNone/>
            </a:pPr>
            <a:r>
              <a:rPr lang="en-US" noProof="0" dirty="0"/>
              <a:t>The banks we have been discussing so far are </a:t>
            </a:r>
            <a:r>
              <a:rPr lang="en-US" b="1" noProof="0" dirty="0"/>
              <a:t>commercial banks</a:t>
            </a:r>
            <a:r>
              <a:rPr lang="en-US" noProof="0" dirty="0"/>
              <a:t>, whose primary role is to accept funds from depositors and make loans to borrowers.</a:t>
            </a:r>
          </a:p>
          <a:p>
            <a:pPr marL="432" indent="0">
              <a:buNone/>
            </a:pPr>
            <a:r>
              <a:rPr lang="en-US" noProof="0" dirty="0"/>
              <a:t>In the last 25 years, two important developments have occurred in the financial system:</a:t>
            </a:r>
          </a:p>
          <a:p>
            <a:pPr marL="432000" indent="-432000">
              <a:buFont typeface="+mj-lt"/>
              <a:buAutoNum type="arabicPeriod"/>
            </a:pPr>
            <a:r>
              <a:rPr lang="en-US" noProof="0" dirty="0"/>
              <a:t>Banks have begun to resell many of their loans rather than keep them until they are paid off.</a:t>
            </a:r>
          </a:p>
          <a:p>
            <a:pPr marL="432000" indent="-432000">
              <a:buFont typeface="+mj-lt"/>
              <a:buAutoNum type="arabicPeriod"/>
            </a:pPr>
            <a:r>
              <a:rPr lang="en-US" noProof="0" dirty="0"/>
              <a:t>Financial firms other than commercial banks have become sources of credit to businesses.</a:t>
            </a:r>
          </a:p>
        </p:txBody>
      </p:sp>
    </p:spTree>
    <p:extLst>
      <p:ext uri="{BB962C8B-B14F-4D97-AF65-F5344CB8AC3E}">
        <p14:creationId xmlns:p14="http://schemas.microsoft.com/office/powerpoint/2010/main" val="166674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14.1 What Is Money, and Why Do We Need It?</a:t>
            </a:r>
          </a:p>
        </p:txBody>
      </p:sp>
      <p:sp>
        <p:nvSpPr>
          <p:cNvPr id="6" name="Content Placeholder 5"/>
          <p:cNvSpPr>
            <a:spLocks noGrp="1"/>
          </p:cNvSpPr>
          <p:nvPr>
            <p:ph sz="quarter" idx="13"/>
          </p:nvPr>
        </p:nvSpPr>
        <p:spPr>
          <a:xfrm>
            <a:off x="457200" y="1558154"/>
            <a:ext cx="7282543" cy="466590"/>
          </a:xfrm>
        </p:spPr>
        <p:txBody>
          <a:bodyPr/>
          <a:lstStyle/>
          <a:p>
            <a:pPr marL="432" indent="0">
              <a:buNone/>
            </a:pPr>
            <a:r>
              <a:rPr lang="en-US" sz="2000" b="1" noProof="0" dirty="0"/>
              <a:t>Define money and discuss the four functions of money.</a:t>
            </a:r>
          </a:p>
        </p:txBody>
      </p:sp>
      <p:sp>
        <p:nvSpPr>
          <p:cNvPr id="7" name="Content Placeholder 6"/>
          <p:cNvSpPr>
            <a:spLocks noGrp="1"/>
          </p:cNvSpPr>
          <p:nvPr>
            <p:ph sz="quarter" idx="14"/>
          </p:nvPr>
        </p:nvSpPr>
        <p:spPr>
          <a:xfrm>
            <a:off x="457200" y="2176557"/>
            <a:ext cx="8232128" cy="1757547"/>
          </a:xfrm>
        </p:spPr>
        <p:txBody>
          <a:bodyPr/>
          <a:lstStyle/>
          <a:p>
            <a:pPr marL="432" indent="0">
              <a:buNone/>
            </a:pPr>
            <a:r>
              <a:rPr lang="en-US" sz="2000" noProof="0" dirty="0"/>
              <a:t>Suppose you were living before the invention of money.</a:t>
            </a:r>
          </a:p>
          <a:p>
            <a:r>
              <a:rPr lang="en-US" sz="2000" noProof="0" dirty="0"/>
              <a:t>If you wanted to trade, you would have to </a:t>
            </a:r>
            <a:r>
              <a:rPr lang="en-US" sz="2000" b="1" noProof="0" dirty="0"/>
              <a:t>barter</a:t>
            </a:r>
            <a:r>
              <a:rPr lang="en-US" sz="2000" noProof="0" dirty="0"/>
              <a:t>, trading goods and services directly for other goods and services.</a:t>
            </a:r>
          </a:p>
          <a:p>
            <a:r>
              <a:rPr lang="en-US" sz="2000" noProof="0" dirty="0"/>
              <a:t>Trades would require a </a:t>
            </a:r>
            <a:r>
              <a:rPr lang="en-US" sz="2000" b="1" noProof="0" dirty="0"/>
              <a:t>double coincidence of wants</a:t>
            </a:r>
            <a:r>
              <a:rPr lang="en-US" sz="2000" noProof="0" dirty="0"/>
              <a:t>.</a:t>
            </a:r>
          </a:p>
        </p:txBody>
      </p:sp>
      <p:sp>
        <p:nvSpPr>
          <p:cNvPr id="8" name="Content Placeholder 7"/>
          <p:cNvSpPr>
            <a:spLocks noGrp="1"/>
          </p:cNvSpPr>
          <p:nvPr>
            <p:ph sz="quarter" idx="15"/>
          </p:nvPr>
        </p:nvSpPr>
        <p:spPr>
          <a:xfrm>
            <a:off x="457200" y="4141541"/>
            <a:ext cx="8082116" cy="1923802"/>
          </a:xfrm>
        </p:spPr>
        <p:txBody>
          <a:bodyPr/>
          <a:lstStyle/>
          <a:p>
            <a:pPr marL="432" indent="0">
              <a:buNone/>
            </a:pPr>
            <a:r>
              <a:rPr lang="en-US" sz="2000" noProof="0" dirty="0"/>
              <a:t>Eventually, societies started using </a:t>
            </a:r>
            <a:r>
              <a:rPr lang="en-US" sz="2000" b="1" noProof="0" dirty="0"/>
              <a:t>commodity money</a:t>
            </a:r>
            <a:r>
              <a:rPr lang="en-US" sz="2000" noProof="0" dirty="0"/>
              <a:t>—goods used as money that also have value independent of their use as money—like animal skins or precious metals.</a:t>
            </a:r>
          </a:p>
          <a:p>
            <a:r>
              <a:rPr lang="en-US" sz="2000" noProof="0" dirty="0"/>
              <a:t>The existence of money makes trading much easier and allows specialization, an important step for developing an economy.</a:t>
            </a:r>
          </a:p>
        </p:txBody>
      </p:sp>
    </p:spTree>
    <p:extLst>
      <p:ext uri="{BB962C8B-B14F-4D97-AF65-F5344CB8AC3E}">
        <p14:creationId xmlns:p14="http://schemas.microsoft.com/office/powerpoint/2010/main" val="206280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Securitization Comes to Banking</a:t>
            </a:r>
          </a:p>
        </p:txBody>
      </p:sp>
      <p:sp>
        <p:nvSpPr>
          <p:cNvPr id="4" name="Content Placeholder 3"/>
          <p:cNvSpPr>
            <a:spLocks noGrp="1"/>
          </p:cNvSpPr>
          <p:nvPr>
            <p:ph sz="quarter" idx="13"/>
          </p:nvPr>
        </p:nvSpPr>
        <p:spPr>
          <a:xfrm>
            <a:off x="457200" y="1556327"/>
            <a:ext cx="8229600" cy="2220026"/>
          </a:xfrm>
        </p:spPr>
        <p:txBody>
          <a:bodyPr/>
          <a:lstStyle/>
          <a:p>
            <a:pPr marL="432" indent="0">
              <a:buNone/>
            </a:pPr>
            <a:r>
              <a:rPr lang="en-US" noProof="0" dirty="0"/>
              <a:t>A </a:t>
            </a:r>
            <a:r>
              <a:rPr lang="en-US" b="1" noProof="0" dirty="0"/>
              <a:t>security</a:t>
            </a:r>
            <a:r>
              <a:rPr lang="en-US" noProof="0" dirty="0"/>
              <a:t> is a financial asset—such as a stock or a bond—that can be bought and sold in a financial market.</a:t>
            </a:r>
          </a:p>
          <a:p>
            <a:r>
              <a:rPr lang="en-US" noProof="0" dirty="0"/>
              <a:t>Traditionally, when a bank made a loan like a </a:t>
            </a:r>
            <a:r>
              <a:rPr lang="en-US" b="1" noProof="0" dirty="0"/>
              <a:t>residential mortgage loan</a:t>
            </a:r>
            <a:r>
              <a:rPr lang="en-US" noProof="0" dirty="0"/>
              <a:t>, it would “keep” the loan and collect payments until the loan was paid off.</a:t>
            </a:r>
          </a:p>
        </p:txBody>
      </p:sp>
      <p:sp>
        <p:nvSpPr>
          <p:cNvPr id="5" name="Content Placeholder 4"/>
          <p:cNvSpPr>
            <a:spLocks noGrp="1"/>
          </p:cNvSpPr>
          <p:nvPr>
            <p:ph sz="quarter" idx="14"/>
          </p:nvPr>
        </p:nvSpPr>
        <p:spPr>
          <a:xfrm>
            <a:off x="457200" y="3918857"/>
            <a:ext cx="8229600" cy="2389868"/>
          </a:xfrm>
        </p:spPr>
        <p:txBody>
          <a:bodyPr/>
          <a:lstStyle/>
          <a:p>
            <a:pPr marL="432" indent="0">
              <a:buNone/>
            </a:pPr>
            <a:r>
              <a:rPr lang="en-US" noProof="0" dirty="0"/>
              <a:t>In the 1970s, </a:t>
            </a:r>
            <a:r>
              <a:rPr lang="en-US" b="1" noProof="0" dirty="0"/>
              <a:t>secondary markets </a:t>
            </a:r>
            <a:r>
              <a:rPr lang="en-US" noProof="0" dirty="0"/>
              <a:t>developed for </a:t>
            </a:r>
            <a:r>
              <a:rPr lang="en-US" b="1" noProof="0" dirty="0"/>
              <a:t>securitized</a:t>
            </a:r>
            <a:r>
              <a:rPr lang="en-US" noProof="0" dirty="0"/>
              <a:t> loans, allowing them to be traded, much like stocks and bonds.</a:t>
            </a:r>
          </a:p>
          <a:p>
            <a:pPr marL="432" indent="0">
              <a:buNone/>
            </a:pPr>
            <a:r>
              <a:rPr lang="en-US" b="1" noProof="0" dirty="0"/>
              <a:t>Securitization</a:t>
            </a:r>
            <a:r>
              <a:rPr lang="en-US" noProof="0" dirty="0"/>
              <a:t>: The process of transforming loans or other financial assets into securities.</a:t>
            </a:r>
          </a:p>
        </p:txBody>
      </p:sp>
    </p:spTree>
    <p:extLst>
      <p:ext uri="{BB962C8B-B14F-4D97-AF65-F5344CB8AC3E}">
        <p14:creationId xmlns:p14="http://schemas.microsoft.com/office/powerpoint/2010/main" val="21923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14.6 The Process of Securitization</a:t>
            </a:r>
          </a:p>
        </p:txBody>
      </p:sp>
      <p:pic>
        <p:nvPicPr>
          <p:cNvPr id="3" name="Picture 2" descr="Diagrams A and B depicts the process of securitization. For long description in Notes pane, press F6."/>
          <p:cNvPicPr>
            <a:picLocks noChangeAspect="1"/>
          </p:cNvPicPr>
          <p:nvPr/>
        </p:nvPicPr>
        <p:blipFill>
          <a:blip r:embed="rId3"/>
          <a:stretch>
            <a:fillRect/>
          </a:stretch>
        </p:blipFill>
        <p:spPr>
          <a:xfrm>
            <a:off x="554388" y="1654751"/>
            <a:ext cx="8035224" cy="2792210"/>
          </a:xfrm>
          <a:prstGeom prst="rect">
            <a:avLst/>
          </a:prstGeom>
        </p:spPr>
      </p:pic>
      <p:sp>
        <p:nvSpPr>
          <p:cNvPr id="6" name="Content Placeholder 5"/>
          <p:cNvSpPr>
            <a:spLocks noGrp="1"/>
          </p:cNvSpPr>
          <p:nvPr>
            <p:ph sz="quarter" idx="15"/>
          </p:nvPr>
        </p:nvSpPr>
        <p:spPr>
          <a:xfrm>
            <a:off x="468313" y="4687465"/>
            <a:ext cx="8218487" cy="1529926"/>
          </a:xfrm>
        </p:spPr>
        <p:txBody>
          <a:bodyPr/>
          <a:lstStyle/>
          <a:p>
            <a:pPr marL="432" indent="0">
              <a:buNone/>
            </a:pPr>
            <a:r>
              <a:rPr lang="en-US" noProof="0" dirty="0"/>
              <a:t>The first set of three images show the securitization process of a bank loan.</a:t>
            </a:r>
          </a:p>
          <a:p>
            <a:pPr marL="432" indent="0">
              <a:buNone/>
            </a:pPr>
            <a:r>
              <a:rPr lang="en-US" noProof="0" dirty="0"/>
              <a:t>The next set follows the money repaying the loan.</a:t>
            </a:r>
          </a:p>
        </p:txBody>
      </p:sp>
    </p:spTree>
    <p:extLst>
      <p:ext uri="{BB962C8B-B14F-4D97-AF65-F5344CB8AC3E}">
        <p14:creationId xmlns:p14="http://schemas.microsoft.com/office/powerpoint/2010/main" val="294803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301"/>
            <a:ext cx="8229600" cy="1011588"/>
          </a:xfrm>
        </p:spPr>
        <p:txBody>
          <a:bodyPr/>
          <a:lstStyle/>
          <a:p>
            <a:r>
              <a:rPr lang="en-US" noProof="0" dirty="0"/>
              <a:t>The Shadow Banking System</a:t>
            </a:r>
          </a:p>
        </p:txBody>
      </p:sp>
      <p:sp>
        <p:nvSpPr>
          <p:cNvPr id="4" name="Content Placeholder 3"/>
          <p:cNvSpPr>
            <a:spLocks noGrp="1"/>
          </p:cNvSpPr>
          <p:nvPr>
            <p:ph sz="quarter" idx="13"/>
          </p:nvPr>
        </p:nvSpPr>
        <p:spPr>
          <a:xfrm>
            <a:off x="457200" y="1555966"/>
            <a:ext cx="8229600" cy="3727233"/>
          </a:xfrm>
        </p:spPr>
        <p:txBody>
          <a:bodyPr/>
          <a:lstStyle/>
          <a:p>
            <a:pPr marL="432" indent="0">
              <a:spcBef>
                <a:spcPts val="600"/>
              </a:spcBef>
              <a:buNone/>
            </a:pPr>
            <a:r>
              <a:rPr lang="en-US" sz="2000" noProof="0" dirty="0"/>
              <a:t>The 1990s and 2000s brought increasing importance of </a:t>
            </a:r>
            <a:r>
              <a:rPr lang="en-US" sz="2000" b="1" noProof="0" dirty="0"/>
              <a:t>nonbank financial firms</a:t>
            </a:r>
            <a:r>
              <a:rPr lang="en-US" sz="2000" noProof="0" dirty="0"/>
              <a:t>, including:</a:t>
            </a:r>
          </a:p>
          <a:p>
            <a:pPr>
              <a:spcBef>
                <a:spcPts val="600"/>
              </a:spcBef>
            </a:pPr>
            <a:r>
              <a:rPr lang="en-US" sz="2000" b="1" noProof="0" dirty="0"/>
              <a:t>Investment banks</a:t>
            </a:r>
            <a:r>
              <a:rPr lang="en-US" sz="2000" noProof="0" dirty="0"/>
              <a:t>: Banks that do not typically accept deposits from or make loans to households; they provide investment advice and also engage in creating and trading securities such as </a:t>
            </a:r>
            <a:r>
              <a:rPr lang="en-US" sz="2000" b="1" noProof="0" dirty="0"/>
              <a:t>mortgage-backed securities</a:t>
            </a:r>
            <a:r>
              <a:rPr lang="en-US" sz="2000" noProof="0" dirty="0"/>
              <a:t>.</a:t>
            </a:r>
          </a:p>
          <a:p>
            <a:pPr>
              <a:spcBef>
                <a:spcPts val="600"/>
              </a:spcBef>
            </a:pPr>
            <a:r>
              <a:rPr lang="en-US" sz="2000" b="1" noProof="0" dirty="0"/>
              <a:t>Money market mutual funds</a:t>
            </a:r>
            <a:r>
              <a:rPr lang="en-US" sz="2000" noProof="0" dirty="0"/>
              <a:t>: Funds that sell shares to investors and use the money to buy short-term Treasury bills and commercial paper (loans to corporations).</a:t>
            </a:r>
          </a:p>
          <a:p>
            <a:pPr>
              <a:spcBef>
                <a:spcPts val="600"/>
              </a:spcBef>
            </a:pPr>
            <a:r>
              <a:rPr lang="en-US" sz="2000" b="1" noProof="0" dirty="0"/>
              <a:t>Hedge funds</a:t>
            </a:r>
            <a:r>
              <a:rPr lang="en-US" sz="2000" noProof="0" dirty="0"/>
              <a:t>: Funds that raise money from wealthy investors and make “sophisticated” (often nonstandard, high-risk) investments.</a:t>
            </a:r>
          </a:p>
        </p:txBody>
      </p:sp>
      <p:sp>
        <p:nvSpPr>
          <p:cNvPr id="5" name="Content Placeholder 4"/>
          <p:cNvSpPr>
            <a:spLocks noGrp="1"/>
          </p:cNvSpPr>
          <p:nvPr>
            <p:ph sz="quarter" idx="14"/>
          </p:nvPr>
        </p:nvSpPr>
        <p:spPr>
          <a:xfrm>
            <a:off x="457200" y="5351545"/>
            <a:ext cx="8229600" cy="972462"/>
          </a:xfrm>
        </p:spPr>
        <p:txBody>
          <a:bodyPr tIns="0"/>
          <a:lstStyle/>
          <a:p>
            <a:pPr marL="432" indent="0">
              <a:buNone/>
            </a:pPr>
            <a:r>
              <a:rPr lang="en-US" sz="2000" noProof="0" dirty="0"/>
              <a:t>By raising funds from investors and providing them directly or indirectly to firms and households, these firms have become a “shadow banking system.”</a:t>
            </a:r>
          </a:p>
        </p:txBody>
      </p:sp>
    </p:spTree>
    <p:extLst>
      <p:ext uri="{BB962C8B-B14F-4D97-AF65-F5344CB8AC3E}">
        <p14:creationId xmlns:p14="http://schemas.microsoft.com/office/powerpoint/2010/main" val="78720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2"/>
                </a:solidFill>
              </a:rPr>
              <a:t>The Financial Crisis of 2007–2009</a:t>
            </a:r>
          </a:p>
        </p:txBody>
      </p:sp>
      <p:sp>
        <p:nvSpPr>
          <p:cNvPr id="4" name="Content Placeholder 3"/>
          <p:cNvSpPr>
            <a:spLocks noGrp="1"/>
          </p:cNvSpPr>
          <p:nvPr>
            <p:ph sz="quarter" idx="13"/>
          </p:nvPr>
        </p:nvSpPr>
        <p:spPr>
          <a:xfrm>
            <a:off x="457200" y="1556326"/>
            <a:ext cx="8229600" cy="2467033"/>
          </a:xfrm>
        </p:spPr>
        <p:txBody>
          <a:bodyPr/>
          <a:lstStyle/>
          <a:p>
            <a:pPr marL="432" indent="0">
              <a:spcBef>
                <a:spcPts val="600"/>
              </a:spcBef>
              <a:buNone/>
            </a:pPr>
            <a:r>
              <a:rPr lang="en-US" sz="2000" noProof="0" dirty="0"/>
              <a:t>What made this “shadow banking system” different from commercial banks?</a:t>
            </a:r>
          </a:p>
          <a:p>
            <a:pPr>
              <a:spcBef>
                <a:spcPts val="600"/>
              </a:spcBef>
            </a:pPr>
            <a:r>
              <a:rPr lang="en-US" sz="2000" noProof="0" dirty="0"/>
              <a:t>These firms were less regulated by the government, including not being F</a:t>
            </a:r>
            <a:r>
              <a:rPr lang="en-US" sz="100" noProof="0" dirty="0"/>
              <a:t> </a:t>
            </a:r>
            <a:r>
              <a:rPr lang="en-US" sz="2000" noProof="0" dirty="0"/>
              <a:t>D</a:t>
            </a:r>
            <a:r>
              <a:rPr lang="en-US" sz="100" noProof="0" dirty="0"/>
              <a:t> </a:t>
            </a:r>
            <a:r>
              <a:rPr lang="en-US" sz="2000" noProof="0" dirty="0"/>
              <a:t>I</a:t>
            </a:r>
            <a:r>
              <a:rPr lang="en-US" sz="100" noProof="0" dirty="0"/>
              <a:t> </a:t>
            </a:r>
            <a:r>
              <a:rPr lang="en-US" sz="2000" noProof="0" dirty="0"/>
              <a:t>C-insured.</a:t>
            </a:r>
          </a:p>
          <a:p>
            <a:pPr>
              <a:spcBef>
                <a:spcPts val="600"/>
              </a:spcBef>
            </a:pPr>
            <a:r>
              <a:rPr lang="en-US" sz="2000" noProof="0" dirty="0"/>
              <a:t>These firms were highly </a:t>
            </a:r>
            <a:r>
              <a:rPr lang="en-US" sz="2000" b="1" noProof="0" dirty="0"/>
              <a:t>leveraged</a:t>
            </a:r>
            <a:r>
              <a:rPr lang="en-US" sz="2000" noProof="0" dirty="0"/>
              <a:t>, relying more heavily on borrowed money; hence their investments had more risk, both of gaining and losing value.</a:t>
            </a:r>
          </a:p>
        </p:txBody>
      </p:sp>
      <p:sp>
        <p:nvSpPr>
          <p:cNvPr id="5" name="Content Placeholder 4"/>
          <p:cNvSpPr>
            <a:spLocks noGrp="1"/>
          </p:cNvSpPr>
          <p:nvPr>
            <p:ph sz="quarter" idx="14"/>
          </p:nvPr>
        </p:nvSpPr>
        <p:spPr>
          <a:xfrm>
            <a:off x="457200" y="4097970"/>
            <a:ext cx="8229600" cy="2126075"/>
          </a:xfrm>
        </p:spPr>
        <p:txBody>
          <a:bodyPr/>
          <a:lstStyle/>
          <a:p>
            <a:pPr marL="432" indent="0">
              <a:spcBef>
                <a:spcPts val="600"/>
              </a:spcBef>
              <a:buNone/>
            </a:pPr>
            <a:r>
              <a:rPr lang="en-US" sz="2000" noProof="0" dirty="0"/>
              <a:t>Beginning in 2007, firms in the shadow banking system were quite vulnerable to runs.</a:t>
            </a:r>
          </a:p>
          <a:p>
            <a:pPr>
              <a:spcBef>
                <a:spcPts val="600"/>
              </a:spcBef>
            </a:pPr>
            <a:r>
              <a:rPr lang="en-US" sz="2000" noProof="0" dirty="0"/>
              <a:t>As housing prices fell, some borrowers defaulted on their mortgages, so the value of mortgage-backed securities fell.</a:t>
            </a:r>
          </a:p>
          <a:p>
            <a:pPr>
              <a:spcBef>
                <a:spcPts val="600"/>
              </a:spcBef>
            </a:pPr>
            <a:r>
              <a:rPr lang="en-US" sz="2000" noProof="0" dirty="0"/>
              <a:t>Highly leveraged firms experienced large losses, and some went bankrupt.</a:t>
            </a:r>
          </a:p>
        </p:txBody>
      </p:sp>
    </p:spTree>
    <p:extLst>
      <p:ext uri="{BB962C8B-B14F-4D97-AF65-F5344CB8AC3E}">
        <p14:creationId xmlns:p14="http://schemas.microsoft.com/office/powerpoint/2010/main" val="21053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014"/>
            <a:ext cx="8229600" cy="974665"/>
          </a:xfrm>
        </p:spPr>
        <p:txBody>
          <a:bodyPr/>
          <a:lstStyle/>
          <a:p>
            <a:r>
              <a:rPr lang="en-US" noProof="0" dirty="0"/>
              <a:t>The Fed’s Response</a:t>
            </a:r>
          </a:p>
        </p:txBody>
      </p:sp>
      <p:sp>
        <p:nvSpPr>
          <p:cNvPr id="4" name="Content Placeholder 3"/>
          <p:cNvSpPr>
            <a:spLocks noGrp="1"/>
          </p:cNvSpPr>
          <p:nvPr>
            <p:ph sz="quarter" idx="13"/>
          </p:nvPr>
        </p:nvSpPr>
        <p:spPr>
          <a:xfrm>
            <a:off x="457200" y="1535482"/>
            <a:ext cx="8045532" cy="3084019"/>
          </a:xfrm>
        </p:spPr>
        <p:txBody>
          <a:bodyPr/>
          <a:lstStyle/>
          <a:p>
            <a:pPr marL="432" indent="0">
              <a:buNone/>
            </a:pPr>
            <a:r>
              <a:rPr lang="en-US" sz="2200" noProof="0" dirty="0"/>
              <a:t>The Fed and the U.S. Treasury took vigorous action to deal with the financial crisis.</a:t>
            </a:r>
          </a:p>
          <a:p>
            <a:r>
              <a:rPr lang="en-US" sz="2200" noProof="0" dirty="0"/>
              <a:t>The Fed modified its discount policy, granting loans to previously ineligible financial firms.</a:t>
            </a:r>
          </a:p>
          <a:p>
            <a:r>
              <a:rPr lang="en-US" sz="2200" noProof="0" dirty="0"/>
              <a:t>The Fed bought commercial paper (short-term unsecured commercial debt) for the first time since the 1930s.</a:t>
            </a:r>
          </a:p>
          <a:p>
            <a:r>
              <a:rPr lang="en-US" sz="2200" noProof="0" dirty="0"/>
              <a:t>The Fed took similar actions in the Covid-19 recession.</a:t>
            </a:r>
          </a:p>
        </p:txBody>
      </p:sp>
      <p:sp>
        <p:nvSpPr>
          <p:cNvPr id="5" name="Content Placeholder 4"/>
          <p:cNvSpPr>
            <a:spLocks noGrp="1"/>
          </p:cNvSpPr>
          <p:nvPr>
            <p:ph sz="quarter" idx="14"/>
          </p:nvPr>
        </p:nvSpPr>
        <p:spPr>
          <a:xfrm>
            <a:off x="457200" y="4738255"/>
            <a:ext cx="8229600" cy="1211283"/>
          </a:xfrm>
        </p:spPr>
        <p:txBody>
          <a:bodyPr/>
          <a:lstStyle/>
          <a:p>
            <a:pPr marL="432" indent="0">
              <a:buNone/>
            </a:pPr>
            <a:r>
              <a:rPr lang="en-US" sz="2200" noProof="0" dirty="0"/>
              <a:t>These and other actions eventually stabilized the financial system, though it took several years for the flow of funds from savers to borrowers to return to normal levels.</a:t>
            </a:r>
          </a:p>
        </p:txBody>
      </p:sp>
    </p:spTree>
    <p:extLst>
      <p:ext uri="{BB962C8B-B14F-4D97-AF65-F5344CB8AC3E}">
        <p14:creationId xmlns:p14="http://schemas.microsoft.com/office/powerpoint/2010/main" val="42834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14.5 The Quantity Theory of Money</a:t>
            </a:r>
          </a:p>
        </p:txBody>
      </p:sp>
      <p:sp>
        <p:nvSpPr>
          <p:cNvPr id="4" name="Content Placeholder 3"/>
          <p:cNvSpPr>
            <a:spLocks noGrp="1"/>
          </p:cNvSpPr>
          <p:nvPr>
            <p:ph sz="quarter" idx="13"/>
          </p:nvPr>
        </p:nvSpPr>
        <p:spPr>
          <a:xfrm>
            <a:off x="457200" y="1563221"/>
            <a:ext cx="8232128" cy="789282"/>
          </a:xfrm>
        </p:spPr>
        <p:txBody>
          <a:bodyPr/>
          <a:lstStyle/>
          <a:p>
            <a:pPr marL="432" indent="0">
              <a:buNone/>
            </a:pPr>
            <a:r>
              <a:rPr lang="en-US" sz="2000" b="1" noProof="0" dirty="0"/>
              <a:t>Explain the quantity theory of money and use it to explain how high rates of inflation occur.</a:t>
            </a:r>
          </a:p>
        </p:txBody>
      </p:sp>
      <p:sp>
        <p:nvSpPr>
          <p:cNvPr id="5" name="Content Placeholder 4"/>
          <p:cNvSpPr>
            <a:spLocks noGrp="1"/>
          </p:cNvSpPr>
          <p:nvPr>
            <p:ph sz="quarter" idx="14"/>
          </p:nvPr>
        </p:nvSpPr>
        <p:spPr>
          <a:xfrm>
            <a:off x="457200" y="2459381"/>
            <a:ext cx="8232128" cy="1816925"/>
          </a:xfrm>
        </p:spPr>
        <p:txBody>
          <a:bodyPr/>
          <a:lstStyle/>
          <a:p>
            <a:pPr marL="432" indent="0">
              <a:buNone/>
            </a:pPr>
            <a:r>
              <a:rPr lang="en-US" noProof="0" dirty="0"/>
              <a:t>Beginning in the sixteenth century, Spain sent gold and silver from Mexico and Peru back to Europe.</a:t>
            </a:r>
          </a:p>
          <a:p>
            <a:r>
              <a:rPr lang="en-US" noProof="0" dirty="0"/>
              <a:t>These metals were minted into coins, increasing the money supply.</a:t>
            </a:r>
          </a:p>
        </p:txBody>
      </p:sp>
      <p:sp>
        <p:nvSpPr>
          <p:cNvPr id="6" name="Content Placeholder 5"/>
          <p:cNvSpPr>
            <a:spLocks noGrp="1"/>
          </p:cNvSpPr>
          <p:nvPr>
            <p:ph sz="quarter" idx="15"/>
          </p:nvPr>
        </p:nvSpPr>
        <p:spPr>
          <a:xfrm>
            <a:off x="457200" y="4383184"/>
            <a:ext cx="8232128" cy="1460665"/>
          </a:xfrm>
        </p:spPr>
        <p:txBody>
          <a:bodyPr/>
          <a:lstStyle/>
          <a:p>
            <a:pPr marL="432" indent="0">
              <a:buNone/>
            </a:pPr>
            <a:r>
              <a:rPr lang="en-US" noProof="0" dirty="0"/>
              <a:t>Prices in Europe rose steadily during those years.</a:t>
            </a:r>
          </a:p>
          <a:p>
            <a:r>
              <a:rPr lang="en-US" noProof="0" dirty="0"/>
              <a:t>This helped people make the connection between the amount of money in circulation and the price level.</a:t>
            </a:r>
          </a:p>
        </p:txBody>
      </p:sp>
    </p:spTree>
    <p:extLst>
      <p:ext uri="{BB962C8B-B14F-4D97-AF65-F5344CB8AC3E}">
        <p14:creationId xmlns:p14="http://schemas.microsoft.com/office/powerpoint/2010/main" val="112320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Connecting Money and Prices: The Quantity Equation</a:t>
            </a:r>
          </a:p>
        </p:txBody>
      </p:sp>
      <p:sp>
        <p:nvSpPr>
          <p:cNvPr id="4" name="Content Placeholder 3"/>
          <p:cNvSpPr>
            <a:spLocks noGrp="1"/>
          </p:cNvSpPr>
          <p:nvPr>
            <p:ph sz="quarter" idx="13"/>
          </p:nvPr>
        </p:nvSpPr>
        <p:spPr>
          <a:xfrm>
            <a:off x="457200" y="1552575"/>
            <a:ext cx="8232128" cy="763113"/>
          </a:xfrm>
        </p:spPr>
        <p:txBody>
          <a:bodyPr/>
          <a:lstStyle/>
          <a:p>
            <a:pPr marL="432" indent="0">
              <a:buNone/>
            </a:pPr>
            <a:r>
              <a:rPr lang="en-US" sz="2000" noProof="0" dirty="0"/>
              <a:t>In the early twentieth century, Irving Fisher formalized the relationship between money and prices as</a:t>
            </a:r>
            <a:r>
              <a:rPr lang="en-US" sz="2000" b="1" noProof="0" dirty="0"/>
              <a:t> the quantity equation:</a:t>
            </a:r>
          </a:p>
        </p:txBody>
      </p:sp>
      <p:graphicFrame>
        <p:nvGraphicFramePr>
          <p:cNvPr id="8" name="Object 7" descr="M times V = P times Y.">
            <a:extLst>
              <a:ext uri="{FF2B5EF4-FFF2-40B4-BE49-F238E27FC236}">
                <a16:creationId xmlns:a16="http://schemas.microsoft.com/office/drawing/2014/main" id="{39D2738B-FEEC-4997-A70C-C6A17F12423C}"/>
              </a:ext>
            </a:extLst>
          </p:cNvPr>
          <p:cNvGraphicFramePr>
            <a:graphicFrameLocks noChangeAspect="1"/>
          </p:cNvGraphicFramePr>
          <p:nvPr>
            <p:extLst>
              <p:ext uri="{D42A27DB-BD31-4B8C-83A1-F6EECF244321}">
                <p14:modId xmlns:p14="http://schemas.microsoft.com/office/powerpoint/2010/main" val="3442032936"/>
              </p:ext>
            </p:extLst>
          </p:nvPr>
        </p:nvGraphicFramePr>
        <p:xfrm>
          <a:off x="3810000" y="2410755"/>
          <a:ext cx="1524000" cy="241300"/>
        </p:xfrm>
        <a:graphic>
          <a:graphicData uri="http://schemas.openxmlformats.org/presentationml/2006/ole">
            <mc:AlternateContent xmlns:mc="http://schemas.openxmlformats.org/markup-compatibility/2006">
              <mc:Choice xmlns:v="urn:schemas-microsoft-com:vml" Requires="v">
                <p:oleObj name="Equation" r:id="rId2" imgW="1523880" imgH="241200" progId="Equation.DSMT4">
                  <p:embed/>
                </p:oleObj>
              </mc:Choice>
              <mc:Fallback>
                <p:oleObj name="Equation" r:id="rId2" imgW="1523880" imgH="241200" progId="Equation.DSMT4">
                  <p:embed/>
                  <p:pic>
                    <p:nvPicPr>
                      <p:cNvPr id="8" name="Object 7" descr="M times V = P times Y.">
                        <a:extLst>
                          <a:ext uri="{FF2B5EF4-FFF2-40B4-BE49-F238E27FC236}">
                            <a16:creationId xmlns:a16="http://schemas.microsoft.com/office/drawing/2014/main" id="{39D2738B-FEEC-4997-A70C-C6A17F12423C}"/>
                          </a:ext>
                        </a:extLst>
                      </p:cNvPr>
                      <p:cNvPicPr/>
                      <p:nvPr/>
                    </p:nvPicPr>
                    <p:blipFill>
                      <a:blip r:embed="rId3"/>
                      <a:stretch>
                        <a:fillRect/>
                      </a:stretch>
                    </p:blipFill>
                    <p:spPr>
                      <a:xfrm>
                        <a:off x="3810000" y="2410755"/>
                        <a:ext cx="1524000" cy="241300"/>
                      </a:xfrm>
                      <a:prstGeom prst="rect">
                        <a:avLst/>
                      </a:prstGeom>
                    </p:spPr>
                  </p:pic>
                </p:oleObj>
              </mc:Fallback>
            </mc:AlternateContent>
          </a:graphicData>
        </a:graphic>
      </p:graphicFrame>
      <p:sp>
        <p:nvSpPr>
          <p:cNvPr id="5" name="Content Placeholder 4"/>
          <p:cNvSpPr>
            <a:spLocks noGrp="1"/>
          </p:cNvSpPr>
          <p:nvPr>
            <p:ph sz="quarter" idx="14"/>
          </p:nvPr>
        </p:nvSpPr>
        <p:spPr>
          <a:xfrm>
            <a:off x="457200" y="2737948"/>
            <a:ext cx="8232128" cy="2261565"/>
          </a:xfrm>
        </p:spPr>
        <p:txBody>
          <a:bodyPr/>
          <a:lstStyle/>
          <a:p>
            <a:pPr>
              <a:spcBef>
                <a:spcPts val="600"/>
              </a:spcBef>
            </a:pPr>
            <a:r>
              <a:rPr lang="en-US" sz="2000" i="1" noProof="0" dirty="0"/>
              <a:t>M</a:t>
            </a:r>
            <a:r>
              <a:rPr lang="en-US" sz="2000" noProof="0" dirty="0"/>
              <a:t>: Money supply</a:t>
            </a:r>
          </a:p>
          <a:p>
            <a:pPr>
              <a:spcBef>
                <a:spcPts val="600"/>
              </a:spcBef>
            </a:pPr>
            <a:r>
              <a:rPr lang="en-US" sz="2000" i="1" noProof="0" dirty="0"/>
              <a:t>V</a:t>
            </a:r>
            <a:r>
              <a:rPr lang="en-US" sz="2000" noProof="0" dirty="0"/>
              <a:t>: </a:t>
            </a:r>
            <a:r>
              <a:rPr lang="en-US" sz="2000" b="1" noProof="0" dirty="0"/>
              <a:t>Velocity of money</a:t>
            </a:r>
            <a:r>
              <a:rPr lang="en-US" sz="2000" noProof="0" dirty="0"/>
              <a:t>: The average number of times each dollar in the money supply is used to purchase goods and services included in G</a:t>
            </a:r>
            <a:r>
              <a:rPr lang="en-US" sz="100" noProof="0" dirty="0"/>
              <a:t> </a:t>
            </a:r>
            <a:r>
              <a:rPr lang="en-US" sz="2000" noProof="0" dirty="0"/>
              <a:t>D</a:t>
            </a:r>
            <a:r>
              <a:rPr lang="en-US" sz="100" noProof="0" dirty="0"/>
              <a:t> </a:t>
            </a:r>
            <a:r>
              <a:rPr lang="en-US" sz="2000" noProof="0" dirty="0"/>
              <a:t>P.</a:t>
            </a:r>
          </a:p>
          <a:p>
            <a:pPr>
              <a:spcBef>
                <a:spcPts val="600"/>
              </a:spcBef>
            </a:pPr>
            <a:r>
              <a:rPr lang="en-US" sz="2000" i="1" noProof="0" dirty="0"/>
              <a:t>P</a:t>
            </a:r>
            <a:r>
              <a:rPr lang="en-US" sz="2000" noProof="0" dirty="0"/>
              <a:t>: Price level</a:t>
            </a:r>
          </a:p>
          <a:p>
            <a:pPr>
              <a:spcBef>
                <a:spcPts val="600"/>
              </a:spcBef>
            </a:pPr>
            <a:r>
              <a:rPr lang="en-US" sz="2000" i="1" noProof="0" dirty="0"/>
              <a:t>Y</a:t>
            </a:r>
            <a:r>
              <a:rPr lang="en-US" sz="2000" noProof="0" dirty="0"/>
              <a:t>: Real output</a:t>
            </a:r>
          </a:p>
        </p:txBody>
      </p:sp>
      <p:sp>
        <p:nvSpPr>
          <p:cNvPr id="6" name="Content Placeholder 5"/>
          <p:cNvSpPr>
            <a:spLocks noGrp="1"/>
          </p:cNvSpPr>
          <p:nvPr>
            <p:ph sz="quarter" idx="15"/>
          </p:nvPr>
        </p:nvSpPr>
        <p:spPr>
          <a:xfrm>
            <a:off x="457200" y="5068124"/>
            <a:ext cx="7178634" cy="463135"/>
          </a:xfrm>
        </p:spPr>
        <p:txBody>
          <a:bodyPr/>
          <a:lstStyle/>
          <a:p>
            <a:pPr marL="432" indent="0">
              <a:buNone/>
            </a:pPr>
            <a:r>
              <a:rPr lang="en-US" sz="2000" noProof="0" dirty="0"/>
              <a:t>Rewriting this equation by dividing through by </a:t>
            </a:r>
            <a:r>
              <a:rPr lang="en-US" sz="2000" i="1" noProof="0" dirty="0"/>
              <a:t>M</a:t>
            </a:r>
            <a:r>
              <a:rPr lang="en-US" sz="2000" noProof="0" dirty="0"/>
              <a:t>, we obtain:</a:t>
            </a:r>
          </a:p>
        </p:txBody>
      </p:sp>
      <p:graphicFrame>
        <p:nvGraphicFramePr>
          <p:cNvPr id="9" name="Object 8" descr="V equals P times Y all over M.">
            <a:extLst>
              <a:ext uri="{FF2B5EF4-FFF2-40B4-BE49-F238E27FC236}">
                <a16:creationId xmlns:a16="http://schemas.microsoft.com/office/drawing/2014/main" id="{450E2485-3072-4E57-B715-3B6A7F1881F5}"/>
              </a:ext>
            </a:extLst>
          </p:cNvPr>
          <p:cNvGraphicFramePr>
            <a:graphicFrameLocks noChangeAspect="1"/>
          </p:cNvGraphicFramePr>
          <p:nvPr>
            <p:extLst>
              <p:ext uri="{D42A27DB-BD31-4B8C-83A1-F6EECF244321}">
                <p14:modId xmlns:p14="http://schemas.microsoft.com/office/powerpoint/2010/main" val="4033581896"/>
              </p:ext>
            </p:extLst>
          </p:nvPr>
        </p:nvGraphicFramePr>
        <p:xfrm>
          <a:off x="4029634" y="5644323"/>
          <a:ext cx="1084732" cy="603999"/>
        </p:xfrm>
        <a:graphic>
          <a:graphicData uri="http://schemas.openxmlformats.org/presentationml/2006/ole">
            <mc:AlternateContent xmlns:mc="http://schemas.openxmlformats.org/markup-compatibility/2006">
              <mc:Choice xmlns:v="urn:schemas-microsoft-com:vml" Requires="v">
                <p:oleObj name="Equation" r:id="rId4" imgW="1117440" imgH="622080" progId="Equation.DSMT4">
                  <p:embed/>
                </p:oleObj>
              </mc:Choice>
              <mc:Fallback>
                <p:oleObj name="Equation" r:id="rId4" imgW="1117440" imgH="622080" progId="Equation.DSMT4">
                  <p:embed/>
                  <p:pic>
                    <p:nvPicPr>
                      <p:cNvPr id="9" name="Object 8" descr="V equals P times Y all over M.">
                        <a:extLst>
                          <a:ext uri="{FF2B5EF4-FFF2-40B4-BE49-F238E27FC236}">
                            <a16:creationId xmlns:a16="http://schemas.microsoft.com/office/drawing/2014/main" id="{450E2485-3072-4E57-B715-3B6A7F1881F5}"/>
                          </a:ext>
                        </a:extLst>
                      </p:cNvPr>
                      <p:cNvPicPr/>
                      <p:nvPr/>
                    </p:nvPicPr>
                    <p:blipFill>
                      <a:blip r:embed="rId5"/>
                      <a:stretch>
                        <a:fillRect/>
                      </a:stretch>
                    </p:blipFill>
                    <p:spPr>
                      <a:xfrm>
                        <a:off x="4029634" y="5644323"/>
                        <a:ext cx="1084732" cy="603999"/>
                      </a:xfrm>
                      <a:prstGeom prst="rect">
                        <a:avLst/>
                      </a:prstGeom>
                    </p:spPr>
                  </p:pic>
                </p:oleObj>
              </mc:Fallback>
            </mc:AlternateContent>
          </a:graphicData>
        </a:graphic>
      </p:graphicFrame>
    </p:spTree>
    <p:extLst>
      <p:ext uri="{BB962C8B-B14F-4D97-AF65-F5344CB8AC3E}">
        <p14:creationId xmlns:p14="http://schemas.microsoft.com/office/powerpoint/2010/main" val="253385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Calculating the Velocity of Money</a:t>
            </a:r>
          </a:p>
        </p:txBody>
      </p:sp>
      <p:sp>
        <p:nvSpPr>
          <p:cNvPr id="4" name="Content Placeholder 3"/>
          <p:cNvSpPr>
            <a:spLocks noGrp="1"/>
          </p:cNvSpPr>
          <p:nvPr>
            <p:ph sz="quarter" idx="13"/>
          </p:nvPr>
        </p:nvSpPr>
        <p:spPr>
          <a:xfrm>
            <a:off x="535579" y="1644016"/>
            <a:ext cx="4984160" cy="1677514"/>
          </a:xfrm>
        </p:spPr>
        <p:txBody>
          <a:bodyPr lIns="0" tIns="0" rIns="0" bIns="0"/>
          <a:lstStyle/>
          <a:p>
            <a:pPr marL="432" indent="0">
              <a:spcBef>
                <a:spcPts val="1000"/>
              </a:spcBef>
              <a:buNone/>
            </a:pPr>
            <a:r>
              <a:rPr lang="en-US" sz="2000" noProof="0" dirty="0"/>
              <a:t>Measuring the:</a:t>
            </a:r>
          </a:p>
          <a:p>
            <a:pPr>
              <a:spcBef>
                <a:spcPts val="1000"/>
              </a:spcBef>
            </a:pPr>
            <a:r>
              <a:rPr lang="en-US" sz="2000" noProof="0" dirty="0"/>
              <a:t>Money supply (</a:t>
            </a:r>
            <a:r>
              <a:rPr lang="en-US" sz="2000" i="1" noProof="0" dirty="0"/>
              <a:t>M</a:t>
            </a:r>
            <a:r>
              <a:rPr lang="en-US" sz="2000" noProof="0" dirty="0"/>
              <a:t>) with M2,</a:t>
            </a:r>
          </a:p>
          <a:p>
            <a:pPr>
              <a:spcBef>
                <a:spcPts val="1000"/>
              </a:spcBef>
            </a:pPr>
            <a:r>
              <a:rPr lang="en-US" sz="2000" noProof="0" dirty="0"/>
              <a:t>Price level (</a:t>
            </a:r>
            <a:r>
              <a:rPr lang="en-US" sz="2000" i="1" noProof="0" dirty="0"/>
              <a:t>P</a:t>
            </a:r>
            <a:r>
              <a:rPr lang="en-US" sz="2000" noProof="0" dirty="0"/>
              <a:t>) with the G</a:t>
            </a:r>
            <a:r>
              <a:rPr lang="en-US" sz="100" noProof="0" dirty="0"/>
              <a:t> </a:t>
            </a:r>
            <a:r>
              <a:rPr lang="en-US" sz="2000" noProof="0" dirty="0"/>
              <a:t>D</a:t>
            </a:r>
            <a:r>
              <a:rPr lang="en-US" sz="100" noProof="0" dirty="0"/>
              <a:t> </a:t>
            </a:r>
            <a:r>
              <a:rPr lang="en-US" sz="2000" noProof="0" dirty="0"/>
              <a:t>P deflator, and</a:t>
            </a:r>
          </a:p>
          <a:p>
            <a:pPr>
              <a:spcBef>
                <a:spcPts val="1000"/>
              </a:spcBef>
            </a:pPr>
            <a:r>
              <a:rPr lang="en-US" sz="2000" noProof="0" dirty="0"/>
              <a:t>Level of real output (</a:t>
            </a:r>
            <a:r>
              <a:rPr lang="en-US" sz="2000" i="1" noProof="0" dirty="0"/>
              <a:t>Y</a:t>
            </a:r>
            <a:r>
              <a:rPr lang="en-US" sz="2000" noProof="0" dirty="0"/>
              <a:t>) with real G</a:t>
            </a:r>
            <a:r>
              <a:rPr lang="en-US" sz="100" noProof="0" dirty="0"/>
              <a:t> </a:t>
            </a:r>
            <a:r>
              <a:rPr lang="en-US" sz="2000" noProof="0" dirty="0"/>
              <a:t>D</a:t>
            </a:r>
            <a:r>
              <a:rPr lang="en-US" sz="100" noProof="0" dirty="0"/>
              <a:t> </a:t>
            </a:r>
            <a:r>
              <a:rPr lang="en-US" sz="2000" noProof="0" dirty="0"/>
              <a:t>P, so</a:t>
            </a:r>
          </a:p>
        </p:txBody>
      </p:sp>
      <p:graphicFrame>
        <p:nvGraphicFramePr>
          <p:cNvPr id="8" name="Object 7" descr="P times Y.">
            <a:extLst>
              <a:ext uri="{FF2B5EF4-FFF2-40B4-BE49-F238E27FC236}">
                <a16:creationId xmlns:a16="http://schemas.microsoft.com/office/drawing/2014/main" id="{38E60056-D5A6-43C3-8CA9-1F51BB185E28}"/>
              </a:ext>
            </a:extLst>
          </p:cNvPr>
          <p:cNvGraphicFramePr>
            <a:graphicFrameLocks noChangeAspect="1"/>
          </p:cNvGraphicFramePr>
          <p:nvPr>
            <p:extLst>
              <p:ext uri="{D42A27DB-BD31-4B8C-83A1-F6EECF244321}">
                <p14:modId xmlns:p14="http://schemas.microsoft.com/office/powerpoint/2010/main" val="3877270798"/>
              </p:ext>
            </p:extLst>
          </p:nvPr>
        </p:nvGraphicFramePr>
        <p:xfrm>
          <a:off x="5552903" y="2974044"/>
          <a:ext cx="733384" cy="249655"/>
        </p:xfrm>
        <a:graphic>
          <a:graphicData uri="http://schemas.openxmlformats.org/presentationml/2006/ole">
            <mc:AlternateContent xmlns:mc="http://schemas.openxmlformats.org/markup-compatibility/2006">
              <mc:Choice xmlns:v="urn:schemas-microsoft-com:vml" Requires="v">
                <p:oleObj name="Equation" r:id="rId2" imgW="622080" imgH="241200" progId="Equation.DSMT4">
                  <p:embed/>
                </p:oleObj>
              </mc:Choice>
              <mc:Fallback>
                <p:oleObj name="Equation" r:id="rId2" imgW="622080" imgH="241200" progId="Equation.DSMT4">
                  <p:embed/>
                  <p:pic>
                    <p:nvPicPr>
                      <p:cNvPr id="8" name="Object 7" descr="P times Y.">
                        <a:extLst>
                          <a:ext uri="{FF2B5EF4-FFF2-40B4-BE49-F238E27FC236}">
                            <a16:creationId xmlns:a16="http://schemas.microsoft.com/office/drawing/2014/main" id="{38E60056-D5A6-43C3-8CA9-1F51BB185E28}"/>
                          </a:ext>
                        </a:extLst>
                      </p:cNvPr>
                      <p:cNvPicPr/>
                      <p:nvPr/>
                    </p:nvPicPr>
                    <p:blipFill>
                      <a:blip r:embed="rId3"/>
                      <a:stretch>
                        <a:fillRect/>
                      </a:stretch>
                    </p:blipFill>
                    <p:spPr>
                      <a:xfrm>
                        <a:off x="5552903" y="2974044"/>
                        <a:ext cx="733384" cy="249655"/>
                      </a:xfrm>
                      <a:prstGeom prst="rect">
                        <a:avLst/>
                      </a:prstGeom>
                    </p:spPr>
                  </p:pic>
                </p:oleObj>
              </mc:Fallback>
            </mc:AlternateContent>
          </a:graphicData>
        </a:graphic>
      </p:graphicFrame>
      <p:sp>
        <p:nvSpPr>
          <p:cNvPr id="5" name="Content Placeholder 4"/>
          <p:cNvSpPr>
            <a:spLocks noGrp="1"/>
          </p:cNvSpPr>
          <p:nvPr>
            <p:ph sz="quarter" idx="14"/>
          </p:nvPr>
        </p:nvSpPr>
        <p:spPr>
          <a:xfrm>
            <a:off x="6314861" y="2948141"/>
            <a:ext cx="2211695" cy="373390"/>
          </a:xfrm>
        </p:spPr>
        <p:txBody>
          <a:bodyPr lIns="0" tIns="0" rIns="0" bIns="0"/>
          <a:lstStyle/>
          <a:p>
            <a:pPr marL="432" indent="0">
              <a:buNone/>
            </a:pPr>
            <a:r>
              <a:rPr lang="en-US" sz="2000" b="1" noProof="0" dirty="0"/>
              <a:t>is nominal G</a:t>
            </a:r>
            <a:r>
              <a:rPr lang="en-US" sz="100" b="1" noProof="0" dirty="0"/>
              <a:t> </a:t>
            </a:r>
            <a:r>
              <a:rPr lang="en-US" sz="2000" b="1" noProof="0" dirty="0"/>
              <a:t>D</a:t>
            </a:r>
            <a:r>
              <a:rPr lang="en-US" sz="100" b="1" noProof="0" dirty="0"/>
              <a:t> </a:t>
            </a:r>
            <a:r>
              <a:rPr lang="en-US" sz="2000" b="1" noProof="0" dirty="0"/>
              <a:t>P</a:t>
            </a:r>
            <a:r>
              <a:rPr lang="en-US" sz="2000" noProof="0" dirty="0"/>
              <a:t>,</a:t>
            </a:r>
          </a:p>
        </p:txBody>
      </p:sp>
      <p:sp>
        <p:nvSpPr>
          <p:cNvPr id="6" name="Content Placeholder 5"/>
          <p:cNvSpPr>
            <a:spLocks noGrp="1"/>
          </p:cNvSpPr>
          <p:nvPr>
            <p:ph sz="quarter" idx="15"/>
          </p:nvPr>
        </p:nvSpPr>
        <p:spPr>
          <a:xfrm>
            <a:off x="535578" y="3404660"/>
            <a:ext cx="6181106" cy="356258"/>
          </a:xfrm>
        </p:spPr>
        <p:txBody>
          <a:bodyPr lIns="0" tIns="0" rIns="0" bIns="0"/>
          <a:lstStyle/>
          <a:p>
            <a:pPr marL="432" indent="0">
              <a:spcBef>
                <a:spcPts val="1000"/>
              </a:spcBef>
              <a:buNone/>
            </a:pPr>
            <a:r>
              <a:rPr lang="en-US" sz="2000" noProof="0" dirty="0"/>
              <a:t>We obtain the following value for velocity (</a:t>
            </a:r>
            <a:r>
              <a:rPr lang="en-US" sz="2000" i="1" noProof="0" dirty="0"/>
              <a:t>V</a:t>
            </a:r>
            <a:r>
              <a:rPr lang="en-US" sz="2000" noProof="0" dirty="0"/>
              <a:t>) in 2022:</a:t>
            </a:r>
          </a:p>
        </p:txBody>
      </p:sp>
      <p:graphicFrame>
        <p:nvGraphicFramePr>
          <p:cNvPr id="3" name="Object 2" descr="V = start fraction $25.7 trillion over $21.6 trillion end fraction = 1.2."/>
          <p:cNvGraphicFramePr>
            <a:graphicFrameLocks noChangeAspect="1"/>
          </p:cNvGraphicFramePr>
          <p:nvPr>
            <p:extLst>
              <p:ext uri="{D42A27DB-BD31-4B8C-83A1-F6EECF244321}">
                <p14:modId xmlns:p14="http://schemas.microsoft.com/office/powerpoint/2010/main" val="817636079"/>
              </p:ext>
            </p:extLst>
          </p:nvPr>
        </p:nvGraphicFramePr>
        <p:xfrm>
          <a:off x="3275996" y="3806780"/>
          <a:ext cx="2592008" cy="695416"/>
        </p:xfrm>
        <a:graphic>
          <a:graphicData uri="http://schemas.openxmlformats.org/presentationml/2006/ole">
            <mc:AlternateContent xmlns:mc="http://schemas.openxmlformats.org/markup-compatibility/2006">
              <mc:Choice xmlns:v="urn:schemas-microsoft-com:vml" Requires="v">
                <p:oleObj name="Equation" r:id="rId4" imgW="1562040" imgH="419040" progId="Equation.DSMT4">
                  <p:embed/>
                </p:oleObj>
              </mc:Choice>
              <mc:Fallback>
                <p:oleObj name="Equation" r:id="rId4" imgW="1562040" imgH="419040" progId="Equation.DSMT4">
                  <p:embed/>
                  <p:pic>
                    <p:nvPicPr>
                      <p:cNvPr id="3" name="Object 2" descr="V = start fraction $25.7 trillion over $21.6 trillion end fraction = 1.2."/>
                      <p:cNvPicPr/>
                      <p:nvPr/>
                    </p:nvPicPr>
                    <p:blipFill>
                      <a:blip r:embed="rId5"/>
                      <a:stretch>
                        <a:fillRect/>
                      </a:stretch>
                    </p:blipFill>
                    <p:spPr>
                      <a:xfrm>
                        <a:off x="3275996" y="3806780"/>
                        <a:ext cx="2592008" cy="695416"/>
                      </a:xfrm>
                      <a:prstGeom prst="rect">
                        <a:avLst/>
                      </a:prstGeom>
                    </p:spPr>
                  </p:pic>
                </p:oleObj>
              </mc:Fallback>
            </mc:AlternateContent>
          </a:graphicData>
        </a:graphic>
      </p:graphicFrame>
      <p:sp>
        <p:nvSpPr>
          <p:cNvPr id="7" name="Content Placeholder 6"/>
          <p:cNvSpPr>
            <a:spLocks noGrp="1"/>
          </p:cNvSpPr>
          <p:nvPr>
            <p:ph sz="quarter" idx="16"/>
          </p:nvPr>
        </p:nvSpPr>
        <p:spPr>
          <a:xfrm>
            <a:off x="535578" y="4572001"/>
            <a:ext cx="8259288" cy="1665288"/>
          </a:xfrm>
        </p:spPr>
        <p:txBody>
          <a:bodyPr lIns="0" tIns="0" rIns="0" bIns="0"/>
          <a:lstStyle/>
          <a:p>
            <a:pPr marL="432" indent="0">
              <a:spcBef>
                <a:spcPts val="600"/>
              </a:spcBef>
              <a:buNone/>
            </a:pPr>
            <a:r>
              <a:rPr lang="en-US" sz="2000" noProof="0" dirty="0"/>
              <a:t>We can always calculate </a:t>
            </a:r>
            <a:r>
              <a:rPr lang="en-US" sz="2000" i="1" noProof="0" dirty="0"/>
              <a:t>V</a:t>
            </a:r>
            <a:r>
              <a:rPr lang="en-US" sz="2000" noProof="0" dirty="0"/>
              <a:t>. But will we always get the same answer? The </a:t>
            </a:r>
            <a:r>
              <a:rPr lang="en-US" sz="2000" b="1" noProof="0" dirty="0"/>
              <a:t>quantity theory of money </a:t>
            </a:r>
            <a:r>
              <a:rPr lang="en-US" sz="2000" noProof="0" dirty="0"/>
              <a:t>asserts that, subject to measurement error, we will:</a:t>
            </a:r>
          </a:p>
          <a:p>
            <a:pPr>
              <a:spcBef>
                <a:spcPts val="600"/>
              </a:spcBef>
            </a:pPr>
            <a:r>
              <a:rPr lang="en-US" sz="2000" b="1" noProof="0" dirty="0"/>
              <a:t>Quantity theory of money</a:t>
            </a:r>
            <a:r>
              <a:rPr lang="en-US" sz="2000" noProof="0" dirty="0"/>
              <a:t>: A theory about the connection between money and prices that assumes that the velocity of money is constant.</a:t>
            </a:r>
          </a:p>
        </p:txBody>
      </p:sp>
    </p:spTree>
    <p:extLst>
      <p:ext uri="{BB962C8B-B14F-4D97-AF65-F5344CB8AC3E}">
        <p14:creationId xmlns:p14="http://schemas.microsoft.com/office/powerpoint/2010/main" val="27131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fade">
                                      <p:cBhvr>
                                        <p:cTn id="4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Quantity Theory Explanation of Inflation</a:t>
            </a:r>
          </a:p>
        </p:txBody>
      </p:sp>
      <p:sp>
        <p:nvSpPr>
          <p:cNvPr id="4" name="Content Placeholder 3"/>
          <p:cNvSpPr>
            <a:spLocks noGrp="1"/>
          </p:cNvSpPr>
          <p:nvPr>
            <p:ph sz="quarter" idx="13"/>
          </p:nvPr>
        </p:nvSpPr>
        <p:spPr>
          <a:xfrm>
            <a:off x="457200" y="1552575"/>
            <a:ext cx="8232128" cy="1190625"/>
          </a:xfrm>
        </p:spPr>
        <p:txBody>
          <a:bodyPr/>
          <a:lstStyle/>
          <a:p>
            <a:pPr marL="432" indent="0">
              <a:spcBef>
                <a:spcPts val="1000"/>
              </a:spcBef>
              <a:buNone/>
            </a:pPr>
            <a:r>
              <a:rPr lang="en-US" sz="2000" noProof="0" dirty="0"/>
              <a:t>When variables are multiplied together in an equation, we can form the same equation with their </a:t>
            </a:r>
            <a:r>
              <a:rPr lang="en-US" sz="2000" b="1" noProof="0" dirty="0"/>
              <a:t>growth rates added together</a:t>
            </a:r>
            <a:r>
              <a:rPr lang="en-US" sz="2000" noProof="0" dirty="0"/>
              <a:t>.</a:t>
            </a:r>
          </a:p>
          <a:p>
            <a:pPr marL="432" indent="0">
              <a:spcBef>
                <a:spcPts val="1000"/>
              </a:spcBef>
              <a:buNone/>
            </a:pPr>
            <a:r>
              <a:rPr lang="en-US" sz="2000" noProof="0" dirty="0"/>
              <a:t>So, the quantity equation:</a:t>
            </a:r>
          </a:p>
        </p:txBody>
      </p:sp>
      <p:graphicFrame>
        <p:nvGraphicFramePr>
          <p:cNvPr id="8" name="Object 7" descr="M times V = P times Y.">
            <a:extLst>
              <a:ext uri="{FF2B5EF4-FFF2-40B4-BE49-F238E27FC236}">
                <a16:creationId xmlns:a16="http://schemas.microsoft.com/office/drawing/2014/main" id="{39D2738B-FEEC-4997-A70C-C6A17F12423C}"/>
              </a:ext>
            </a:extLst>
          </p:cNvPr>
          <p:cNvGraphicFramePr>
            <a:graphicFrameLocks noChangeAspect="1"/>
          </p:cNvGraphicFramePr>
          <p:nvPr>
            <p:extLst>
              <p:ext uri="{D42A27DB-BD31-4B8C-83A1-F6EECF244321}">
                <p14:modId xmlns:p14="http://schemas.microsoft.com/office/powerpoint/2010/main" val="4210877690"/>
              </p:ext>
            </p:extLst>
          </p:nvPr>
        </p:nvGraphicFramePr>
        <p:xfrm>
          <a:off x="3810000" y="2852919"/>
          <a:ext cx="1524000" cy="241300"/>
        </p:xfrm>
        <a:graphic>
          <a:graphicData uri="http://schemas.openxmlformats.org/presentationml/2006/ole">
            <mc:AlternateContent xmlns:mc="http://schemas.openxmlformats.org/markup-compatibility/2006">
              <mc:Choice xmlns:v="urn:schemas-microsoft-com:vml" Requires="v">
                <p:oleObj name="Equation" r:id="rId2" imgW="1523880" imgH="241200" progId="Equation.DSMT4">
                  <p:embed/>
                </p:oleObj>
              </mc:Choice>
              <mc:Fallback>
                <p:oleObj name="Equation" r:id="rId2" imgW="1523880" imgH="241200" progId="Equation.DSMT4">
                  <p:embed/>
                  <p:pic>
                    <p:nvPicPr>
                      <p:cNvPr id="8" name="Object 7" descr="M times V = P times Y.">
                        <a:extLst>
                          <a:ext uri="{FF2B5EF4-FFF2-40B4-BE49-F238E27FC236}">
                            <a16:creationId xmlns:a16="http://schemas.microsoft.com/office/drawing/2014/main" id="{39D2738B-FEEC-4997-A70C-C6A17F12423C}"/>
                          </a:ext>
                        </a:extLst>
                      </p:cNvPr>
                      <p:cNvPicPr/>
                      <p:nvPr/>
                    </p:nvPicPr>
                    <p:blipFill>
                      <a:blip r:embed="rId3"/>
                      <a:stretch>
                        <a:fillRect/>
                      </a:stretch>
                    </p:blipFill>
                    <p:spPr>
                      <a:xfrm>
                        <a:off x="3810000" y="2852919"/>
                        <a:ext cx="1524000" cy="241300"/>
                      </a:xfrm>
                      <a:prstGeom prst="rect">
                        <a:avLst/>
                      </a:prstGeom>
                    </p:spPr>
                  </p:pic>
                </p:oleObj>
              </mc:Fallback>
            </mc:AlternateContent>
          </a:graphicData>
        </a:graphic>
      </p:graphicFrame>
      <p:sp>
        <p:nvSpPr>
          <p:cNvPr id="5" name="Content Placeholder 4"/>
          <p:cNvSpPr>
            <a:spLocks noGrp="1"/>
          </p:cNvSpPr>
          <p:nvPr>
            <p:ph sz="quarter" idx="14"/>
          </p:nvPr>
        </p:nvSpPr>
        <p:spPr>
          <a:xfrm>
            <a:off x="457200" y="3203938"/>
            <a:ext cx="8232128" cy="2080581"/>
          </a:xfrm>
        </p:spPr>
        <p:txBody>
          <a:bodyPr/>
          <a:lstStyle/>
          <a:p>
            <a:pPr marL="432" indent="0">
              <a:buNone/>
            </a:pPr>
            <a:r>
              <a:rPr lang="en-US" sz="2000" noProof="0" dirty="0"/>
              <a:t>generates:</a:t>
            </a:r>
          </a:p>
          <a:p>
            <a:pPr marL="432" indent="0">
              <a:buNone/>
            </a:pPr>
            <a:r>
              <a:rPr lang="en-US" sz="2000" noProof="0" dirty="0"/>
              <a:t>Growth rate of the money supply + Growth rate of velocity = Growth rate of the price level (or the inflation rate) + Growth rate of real output</a:t>
            </a:r>
          </a:p>
          <a:p>
            <a:pPr marL="432" indent="0">
              <a:buNone/>
            </a:pPr>
            <a:r>
              <a:rPr lang="en-US" sz="2000" noProof="0" dirty="0"/>
              <a:t>Rearranging this to make the inflation rate the subject, and assuming that the velocity of money is constant, we obtain:</a:t>
            </a:r>
          </a:p>
        </p:txBody>
      </p:sp>
      <p:graphicFrame>
        <p:nvGraphicFramePr>
          <p:cNvPr id="9" name="Object 8" descr="inflation rate = growth rate of the money supply minus growth rate of real output">
            <a:extLst>
              <a:ext uri="{FF2B5EF4-FFF2-40B4-BE49-F238E27FC236}">
                <a16:creationId xmlns:a16="http://schemas.microsoft.com/office/drawing/2014/main" id="{39D2738B-FEEC-4997-A70C-C6A17F12423C}"/>
              </a:ext>
            </a:extLst>
          </p:cNvPr>
          <p:cNvGraphicFramePr>
            <a:graphicFrameLocks noChangeAspect="1"/>
          </p:cNvGraphicFramePr>
          <p:nvPr>
            <p:extLst>
              <p:ext uri="{D42A27DB-BD31-4B8C-83A1-F6EECF244321}">
                <p14:modId xmlns:p14="http://schemas.microsoft.com/office/powerpoint/2010/main" val="2390194221"/>
              </p:ext>
            </p:extLst>
          </p:nvPr>
        </p:nvGraphicFramePr>
        <p:xfrm>
          <a:off x="573088" y="5430838"/>
          <a:ext cx="7277100" cy="685800"/>
        </p:xfrm>
        <a:graphic>
          <a:graphicData uri="http://schemas.openxmlformats.org/presentationml/2006/ole">
            <mc:AlternateContent xmlns:mc="http://schemas.openxmlformats.org/markup-compatibility/2006">
              <mc:Choice xmlns:v="urn:schemas-microsoft-com:vml" Requires="v">
                <p:oleObj name="Equation" r:id="rId4" imgW="7277040" imgH="685800" progId="Equation.DSMT4">
                  <p:embed/>
                </p:oleObj>
              </mc:Choice>
              <mc:Fallback>
                <p:oleObj name="Equation" r:id="rId4" imgW="7277040" imgH="685800" progId="Equation.DSMT4">
                  <p:embed/>
                  <p:pic>
                    <p:nvPicPr>
                      <p:cNvPr id="9" name="Object 8" descr="inflation rate = growth rate of the money supply minus growth rate of real output">
                        <a:extLst>
                          <a:ext uri="{FF2B5EF4-FFF2-40B4-BE49-F238E27FC236}">
                            <a16:creationId xmlns:a16="http://schemas.microsoft.com/office/drawing/2014/main" id="{39D2738B-FEEC-4997-A70C-C6A17F12423C}"/>
                          </a:ext>
                        </a:extLst>
                      </p:cNvPr>
                      <p:cNvPicPr/>
                      <p:nvPr/>
                    </p:nvPicPr>
                    <p:blipFill>
                      <a:blip r:embed="rId5"/>
                      <a:stretch>
                        <a:fillRect/>
                      </a:stretch>
                    </p:blipFill>
                    <p:spPr>
                      <a:xfrm>
                        <a:off x="573088" y="5430838"/>
                        <a:ext cx="7277100" cy="685800"/>
                      </a:xfrm>
                      <a:prstGeom prst="rect">
                        <a:avLst/>
                      </a:prstGeom>
                    </p:spPr>
                  </p:pic>
                </p:oleObj>
              </mc:Fallback>
            </mc:AlternateContent>
          </a:graphicData>
        </a:graphic>
      </p:graphicFrame>
    </p:spTree>
    <p:extLst>
      <p:ext uri="{BB962C8B-B14F-4D97-AF65-F5344CB8AC3E}">
        <p14:creationId xmlns:p14="http://schemas.microsoft.com/office/powerpoint/2010/main" val="65425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Inflation Rate According to the Quantity Theory</a:t>
            </a:r>
          </a:p>
        </p:txBody>
      </p:sp>
      <p:graphicFrame>
        <p:nvGraphicFramePr>
          <p:cNvPr id="6" name="Object 5" descr="inflation rate = growth rate of the money supply minus growth rate of real output">
            <a:extLst>
              <a:ext uri="{FF2B5EF4-FFF2-40B4-BE49-F238E27FC236}">
                <a16:creationId xmlns:a16="http://schemas.microsoft.com/office/drawing/2014/main" id="{39D2738B-FEEC-4997-A70C-C6A17F12423C}"/>
              </a:ext>
            </a:extLst>
          </p:cNvPr>
          <p:cNvGraphicFramePr>
            <a:graphicFrameLocks noChangeAspect="1"/>
          </p:cNvGraphicFramePr>
          <p:nvPr>
            <p:extLst>
              <p:ext uri="{D42A27DB-BD31-4B8C-83A1-F6EECF244321}">
                <p14:modId xmlns:p14="http://schemas.microsoft.com/office/powerpoint/2010/main" val="627282340"/>
              </p:ext>
            </p:extLst>
          </p:nvPr>
        </p:nvGraphicFramePr>
        <p:xfrm>
          <a:off x="539750" y="1663170"/>
          <a:ext cx="6923911" cy="652516"/>
        </p:xfrm>
        <a:graphic>
          <a:graphicData uri="http://schemas.openxmlformats.org/presentationml/2006/ole">
            <mc:AlternateContent xmlns:mc="http://schemas.openxmlformats.org/markup-compatibility/2006">
              <mc:Choice xmlns:v="urn:schemas-microsoft-com:vml" Requires="v">
                <p:oleObj name="Equation" r:id="rId2" imgW="7277040" imgH="685800" progId="Equation.DSMT4">
                  <p:embed/>
                </p:oleObj>
              </mc:Choice>
              <mc:Fallback>
                <p:oleObj name="Equation" r:id="rId2" imgW="7277040" imgH="685800" progId="Equation.DSMT4">
                  <p:embed/>
                  <p:pic>
                    <p:nvPicPr>
                      <p:cNvPr id="6" name="Object 5" descr="inflation rate = growth rate of the money supply minus growth rate of real output">
                        <a:extLst>
                          <a:ext uri="{FF2B5EF4-FFF2-40B4-BE49-F238E27FC236}">
                            <a16:creationId xmlns:a16="http://schemas.microsoft.com/office/drawing/2014/main" id="{39D2738B-FEEC-4997-A70C-C6A17F12423C}"/>
                          </a:ext>
                        </a:extLst>
                      </p:cNvPr>
                      <p:cNvPicPr/>
                      <p:nvPr/>
                    </p:nvPicPr>
                    <p:blipFill>
                      <a:blip r:embed="rId3"/>
                      <a:stretch>
                        <a:fillRect/>
                      </a:stretch>
                    </p:blipFill>
                    <p:spPr>
                      <a:xfrm>
                        <a:off x="539750" y="1663170"/>
                        <a:ext cx="6923911" cy="652516"/>
                      </a:xfrm>
                      <a:prstGeom prst="rect">
                        <a:avLst/>
                      </a:prstGeom>
                    </p:spPr>
                  </p:pic>
                </p:oleObj>
              </mc:Fallback>
            </mc:AlternateContent>
          </a:graphicData>
        </a:graphic>
      </p:graphicFrame>
      <p:sp>
        <p:nvSpPr>
          <p:cNvPr id="4" name="Content Placeholder 3"/>
          <p:cNvSpPr>
            <a:spLocks noGrp="1"/>
          </p:cNvSpPr>
          <p:nvPr>
            <p:ph sz="quarter" idx="13"/>
          </p:nvPr>
        </p:nvSpPr>
        <p:spPr>
          <a:xfrm>
            <a:off x="457200" y="2412671"/>
            <a:ext cx="8106229" cy="2284023"/>
          </a:xfrm>
        </p:spPr>
        <p:txBody>
          <a:bodyPr tIns="0"/>
          <a:lstStyle/>
          <a:p>
            <a:pPr marL="432" indent="0">
              <a:buNone/>
            </a:pPr>
            <a:r>
              <a:rPr lang="en-US" sz="1800" noProof="0" dirty="0"/>
              <a:t>This equation provides the following predictions:</a:t>
            </a:r>
          </a:p>
          <a:p>
            <a:pPr marL="432000" indent="-432000">
              <a:buFont typeface="+mj-lt"/>
              <a:buAutoNum type="arabicPeriod"/>
            </a:pPr>
            <a:r>
              <a:rPr lang="en-US" sz="1800" noProof="0" dirty="0"/>
              <a:t>If the money supply grows faster than real G</a:t>
            </a:r>
            <a:r>
              <a:rPr lang="en-US" sz="100" noProof="0" dirty="0"/>
              <a:t> </a:t>
            </a:r>
            <a:r>
              <a:rPr lang="en-US" sz="1800" noProof="0" dirty="0"/>
              <a:t>D</a:t>
            </a:r>
            <a:r>
              <a:rPr lang="en-US" sz="100" noProof="0" dirty="0"/>
              <a:t> </a:t>
            </a:r>
            <a:r>
              <a:rPr lang="en-US" sz="1800" noProof="0" dirty="0"/>
              <a:t>P, there will be inflation.</a:t>
            </a:r>
          </a:p>
          <a:p>
            <a:pPr marL="432000" indent="-432000">
              <a:buFont typeface="+mj-lt"/>
              <a:buAutoNum type="arabicPeriod"/>
            </a:pPr>
            <a:r>
              <a:rPr lang="en-US" sz="1800" noProof="0" dirty="0"/>
              <a:t>If the money supply grows slower than real G</a:t>
            </a:r>
            <a:r>
              <a:rPr lang="en-US" sz="100" noProof="0" dirty="0"/>
              <a:t> </a:t>
            </a:r>
            <a:r>
              <a:rPr lang="en-US" sz="1800" noProof="0" dirty="0"/>
              <a:t>D</a:t>
            </a:r>
            <a:r>
              <a:rPr lang="en-US" sz="100" noProof="0" dirty="0"/>
              <a:t> </a:t>
            </a:r>
            <a:r>
              <a:rPr lang="en-US" sz="1800" noProof="0" dirty="0"/>
              <a:t>P, there will be </a:t>
            </a:r>
            <a:r>
              <a:rPr lang="en-US" sz="1800" b="1" noProof="0" dirty="0"/>
              <a:t>deflation </a:t>
            </a:r>
            <a:r>
              <a:rPr lang="en-US" sz="1800" noProof="0" dirty="0"/>
              <a:t>(a decline in the price level).</a:t>
            </a:r>
          </a:p>
          <a:p>
            <a:pPr marL="432000" indent="-432000">
              <a:buFont typeface="+mj-lt"/>
              <a:buAutoNum type="arabicPeriod"/>
            </a:pPr>
            <a:r>
              <a:rPr lang="en-US" sz="1800" noProof="0" dirty="0"/>
              <a:t>If the money supply grows at the same rate as real G</a:t>
            </a:r>
            <a:r>
              <a:rPr lang="en-US" sz="100" noProof="0" dirty="0"/>
              <a:t> </a:t>
            </a:r>
            <a:r>
              <a:rPr lang="en-US" sz="1800" noProof="0" dirty="0"/>
              <a:t>D</a:t>
            </a:r>
            <a:r>
              <a:rPr lang="en-US" sz="100" noProof="0" dirty="0"/>
              <a:t> </a:t>
            </a:r>
            <a:r>
              <a:rPr lang="en-US" sz="1800" noProof="0" dirty="0"/>
              <a:t>P, there will be neither inflation nor deflation: the price level will be stable.</a:t>
            </a:r>
          </a:p>
        </p:txBody>
      </p:sp>
      <p:sp>
        <p:nvSpPr>
          <p:cNvPr id="5" name="Content Placeholder 4"/>
          <p:cNvSpPr>
            <a:spLocks noGrp="1"/>
          </p:cNvSpPr>
          <p:nvPr>
            <p:ph sz="quarter" idx="14"/>
          </p:nvPr>
        </p:nvSpPr>
        <p:spPr>
          <a:xfrm>
            <a:off x="457200" y="4847926"/>
            <a:ext cx="8229600" cy="1435291"/>
          </a:xfrm>
        </p:spPr>
        <p:txBody>
          <a:bodyPr tIns="0"/>
          <a:lstStyle/>
          <a:p>
            <a:pPr marL="432" indent="0">
              <a:spcBef>
                <a:spcPts val="600"/>
              </a:spcBef>
              <a:buNone/>
            </a:pPr>
            <a:r>
              <a:rPr lang="en-US" sz="1800" noProof="0" dirty="0"/>
              <a:t>Is velocity truly constant from year to year? The answer is </a:t>
            </a:r>
            <a:r>
              <a:rPr lang="en-US" sz="1800" b="1" noProof="0" dirty="0"/>
              <a:t>no</a:t>
            </a:r>
            <a:r>
              <a:rPr lang="en-US" sz="1800" noProof="0" dirty="0"/>
              <a:t>.</a:t>
            </a:r>
          </a:p>
          <a:p>
            <a:pPr marL="432" indent="0">
              <a:spcBef>
                <a:spcPts val="600"/>
              </a:spcBef>
              <a:buNone/>
            </a:pPr>
            <a:r>
              <a:rPr lang="en-US" sz="1800" noProof="0" dirty="0"/>
              <a:t>But the quantity theory of money can still provide insight:</a:t>
            </a:r>
          </a:p>
          <a:p>
            <a:r>
              <a:rPr lang="en-US" sz="1800" noProof="0" dirty="0"/>
              <a:t>In the long run, inflation results from the money supply growing at a faster rate than real G</a:t>
            </a:r>
            <a:r>
              <a:rPr lang="en-US" sz="100" noProof="0" dirty="0"/>
              <a:t> </a:t>
            </a:r>
            <a:r>
              <a:rPr lang="en-US" sz="1800" noProof="0" dirty="0"/>
              <a:t>D</a:t>
            </a:r>
            <a:r>
              <a:rPr lang="en-US" sz="100" noProof="0" dirty="0"/>
              <a:t> </a:t>
            </a:r>
            <a:r>
              <a:rPr lang="en-US" sz="1800" noProof="0" dirty="0"/>
              <a:t>P.</a:t>
            </a:r>
          </a:p>
        </p:txBody>
      </p:sp>
    </p:spTree>
    <p:extLst>
      <p:ext uri="{BB962C8B-B14F-4D97-AF65-F5344CB8AC3E}">
        <p14:creationId xmlns:p14="http://schemas.microsoft.com/office/powerpoint/2010/main" val="123346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Four Primary Functions of Money</a:t>
            </a:r>
          </a:p>
        </p:txBody>
      </p:sp>
      <p:sp>
        <p:nvSpPr>
          <p:cNvPr id="4" name="Content Placeholder 3"/>
          <p:cNvSpPr>
            <a:spLocks noGrp="1"/>
          </p:cNvSpPr>
          <p:nvPr>
            <p:ph sz="quarter" idx="13"/>
          </p:nvPr>
        </p:nvSpPr>
        <p:spPr>
          <a:xfrm>
            <a:off x="457200" y="1552575"/>
            <a:ext cx="8232128" cy="1071872"/>
          </a:xfrm>
        </p:spPr>
        <p:txBody>
          <a:bodyPr/>
          <a:lstStyle/>
          <a:p>
            <a:pPr marL="432" indent="0">
              <a:spcBef>
                <a:spcPts val="600"/>
              </a:spcBef>
              <a:buNone/>
            </a:pPr>
            <a:r>
              <a:rPr lang="en-US" sz="1800" b="1" noProof="0" dirty="0"/>
              <a:t>Medium of exchange</a:t>
            </a:r>
          </a:p>
          <a:p>
            <a:pPr>
              <a:spcBef>
                <a:spcPts val="600"/>
              </a:spcBef>
            </a:pPr>
            <a:r>
              <a:rPr lang="en-US" sz="1800" noProof="0" dirty="0"/>
              <a:t>Money is acceptable to a wide variety of parties as a form of payment for goods and services.</a:t>
            </a:r>
          </a:p>
        </p:txBody>
      </p:sp>
      <p:sp>
        <p:nvSpPr>
          <p:cNvPr id="5" name="Content Placeholder 4"/>
          <p:cNvSpPr>
            <a:spLocks noGrp="1"/>
          </p:cNvSpPr>
          <p:nvPr>
            <p:ph sz="quarter" idx="14"/>
          </p:nvPr>
        </p:nvSpPr>
        <p:spPr>
          <a:xfrm>
            <a:off x="457200" y="2706539"/>
            <a:ext cx="8232128" cy="808556"/>
          </a:xfrm>
        </p:spPr>
        <p:txBody>
          <a:bodyPr/>
          <a:lstStyle/>
          <a:p>
            <a:pPr marL="432" indent="0">
              <a:spcBef>
                <a:spcPts val="600"/>
              </a:spcBef>
              <a:buNone/>
            </a:pPr>
            <a:r>
              <a:rPr lang="en-US" sz="1800" b="1" noProof="0" dirty="0"/>
              <a:t>Unit of account</a:t>
            </a:r>
          </a:p>
          <a:p>
            <a:pPr>
              <a:spcBef>
                <a:spcPts val="600"/>
              </a:spcBef>
            </a:pPr>
            <a:r>
              <a:rPr lang="en-US" sz="1800" noProof="0" dirty="0"/>
              <a:t>Money allows a way of measuring value in a standard manner.</a:t>
            </a:r>
          </a:p>
        </p:txBody>
      </p:sp>
      <p:sp>
        <p:nvSpPr>
          <p:cNvPr id="6" name="Content Placeholder 5"/>
          <p:cNvSpPr>
            <a:spLocks noGrp="1"/>
          </p:cNvSpPr>
          <p:nvPr>
            <p:ph sz="quarter" idx="15"/>
          </p:nvPr>
        </p:nvSpPr>
        <p:spPr>
          <a:xfrm>
            <a:off x="457200" y="3597188"/>
            <a:ext cx="8232128" cy="1342948"/>
          </a:xfrm>
        </p:spPr>
        <p:txBody>
          <a:bodyPr/>
          <a:lstStyle/>
          <a:p>
            <a:pPr marL="432" indent="0">
              <a:spcBef>
                <a:spcPts val="600"/>
              </a:spcBef>
              <a:buNone/>
            </a:pPr>
            <a:r>
              <a:rPr lang="en-US" sz="1800" b="1" noProof="0" dirty="0"/>
              <a:t>Store of value</a:t>
            </a:r>
          </a:p>
          <a:p>
            <a:pPr>
              <a:spcBef>
                <a:spcPts val="600"/>
              </a:spcBef>
            </a:pPr>
            <a:r>
              <a:rPr lang="en-US" sz="1800" noProof="0" dirty="0"/>
              <a:t>Money allows people to defer consumption till a later date by storing value. Other assets can do this too, but money does it particularly well because it is </a:t>
            </a:r>
            <a:r>
              <a:rPr lang="en-US" sz="1800" b="1" noProof="0" dirty="0"/>
              <a:t>liquid</a:t>
            </a:r>
            <a:r>
              <a:rPr lang="en-US" sz="1800" noProof="0" dirty="0"/>
              <a:t>, easily exchanged for goods.</a:t>
            </a:r>
          </a:p>
        </p:txBody>
      </p:sp>
      <p:sp>
        <p:nvSpPr>
          <p:cNvPr id="7" name="Content Placeholder 6"/>
          <p:cNvSpPr>
            <a:spLocks noGrp="1"/>
          </p:cNvSpPr>
          <p:nvPr>
            <p:ph sz="quarter" idx="16"/>
          </p:nvPr>
        </p:nvSpPr>
        <p:spPr>
          <a:xfrm>
            <a:off x="457200" y="5022229"/>
            <a:ext cx="8232128" cy="1081688"/>
          </a:xfrm>
        </p:spPr>
        <p:txBody>
          <a:bodyPr/>
          <a:lstStyle/>
          <a:p>
            <a:pPr marL="432" indent="0">
              <a:spcBef>
                <a:spcPts val="600"/>
              </a:spcBef>
              <a:buNone/>
            </a:pPr>
            <a:r>
              <a:rPr lang="en-US" sz="1800" b="1" noProof="0" dirty="0"/>
              <a:t>Standard of deferred payment</a:t>
            </a:r>
          </a:p>
          <a:p>
            <a:pPr>
              <a:spcBef>
                <a:spcPts val="600"/>
              </a:spcBef>
            </a:pPr>
            <a:r>
              <a:rPr lang="en-US" sz="1800" noProof="0" dirty="0"/>
              <a:t>Money facilitates exchanges </a:t>
            </a:r>
            <a:r>
              <a:rPr lang="en-US" sz="1800" b="1" noProof="0" dirty="0"/>
              <a:t>across time</a:t>
            </a:r>
            <a:r>
              <a:rPr lang="en-US" sz="1800" noProof="0" dirty="0"/>
              <a:t> when we anticipate that its value (</a:t>
            </a:r>
            <a:r>
              <a:rPr lang="en-US" sz="1800" b="1" noProof="0" dirty="0"/>
              <a:t>purchasing power</a:t>
            </a:r>
            <a:r>
              <a:rPr lang="en-US" sz="1800" noProof="0" dirty="0"/>
              <a:t>) in the future will be predictable.</a:t>
            </a:r>
          </a:p>
        </p:txBody>
      </p:sp>
    </p:spTree>
    <p:extLst>
      <p:ext uri="{BB962C8B-B14F-4D97-AF65-F5344CB8AC3E}">
        <p14:creationId xmlns:p14="http://schemas.microsoft.com/office/powerpoint/2010/main" val="327114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fade">
                                      <p:cBhvr>
                                        <p:cTn id="3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548255" cy="1097279"/>
          </a:xfrm>
        </p:spPr>
        <p:txBody>
          <a:bodyPr/>
          <a:lstStyle/>
          <a:p>
            <a:r>
              <a:rPr lang="en-US" sz="2600" noProof="0" dirty="0">
                <a:solidFill>
                  <a:schemeClr val="tx2"/>
                </a:solidFill>
              </a:rPr>
              <a:t>Figure 14.7 The Relationship between Money Growth and Inflation Over Time and around the World </a:t>
            </a:r>
            <a:r>
              <a:rPr lang="en-US" sz="2000" b="0" noProof="0" dirty="0">
                <a:solidFill>
                  <a:schemeClr val="tx2"/>
                </a:solidFill>
              </a:rPr>
              <a:t>(1 of 2)</a:t>
            </a:r>
            <a:endParaRPr lang="en-US" sz="2000" noProof="0" dirty="0">
              <a:solidFill>
                <a:schemeClr val="tx2"/>
              </a:solidFill>
            </a:endParaRPr>
          </a:p>
        </p:txBody>
      </p:sp>
      <p:sp>
        <p:nvSpPr>
          <p:cNvPr id="6" name="Content Placeholder 5"/>
          <p:cNvSpPr>
            <a:spLocks noGrp="1"/>
          </p:cNvSpPr>
          <p:nvPr>
            <p:ph sz="quarter" idx="15"/>
          </p:nvPr>
        </p:nvSpPr>
        <p:spPr>
          <a:xfrm>
            <a:off x="457199" y="1558412"/>
            <a:ext cx="3879273" cy="4606861"/>
          </a:xfrm>
        </p:spPr>
        <p:txBody>
          <a:bodyPr/>
          <a:lstStyle/>
          <a:p>
            <a:pPr marL="432" indent="0">
              <a:buNone/>
            </a:pPr>
            <a:r>
              <a:rPr lang="en-US" sz="2000" noProof="0" dirty="0"/>
              <a:t>Real G</a:t>
            </a:r>
            <a:r>
              <a:rPr lang="en-US" sz="100" noProof="0" dirty="0"/>
              <a:t> </a:t>
            </a:r>
            <a:r>
              <a:rPr lang="en-US" sz="2000" noProof="0" dirty="0"/>
              <a:t>D</a:t>
            </a:r>
            <a:r>
              <a:rPr lang="en-US" sz="100" noProof="0" dirty="0"/>
              <a:t> </a:t>
            </a:r>
            <a:r>
              <a:rPr lang="en-US" sz="2000" noProof="0" dirty="0"/>
              <a:t>P growth has been relatively consistent over time.</a:t>
            </a:r>
          </a:p>
          <a:p>
            <a:pPr marL="432" indent="0">
              <a:buNone/>
            </a:pPr>
            <a:r>
              <a:rPr lang="en-US" sz="2000" noProof="0" dirty="0"/>
              <a:t>So based on the quantity theory of money, there should be a predictable, positive relationship between the annual rates of inflation and growth rates of the money supply.</a:t>
            </a:r>
          </a:p>
          <a:p>
            <a:pPr marL="432" indent="0">
              <a:buNone/>
            </a:pPr>
            <a:r>
              <a:rPr lang="en-US" sz="2000" noProof="0" dirty="0"/>
              <a:t>Historical U.S data shows a positive relationship, but not the consistent relationship implied by a constant velocity of money.</a:t>
            </a:r>
          </a:p>
        </p:txBody>
      </p:sp>
      <p:pic>
        <p:nvPicPr>
          <p:cNvPr id="7" name="Picture 6" descr="A set of two panels (a) depict the relationship between money growth and inflation over time and around the world. For long description in Notes pane, press F6.">
            <a:extLst>
              <a:ext uri="{FF2B5EF4-FFF2-40B4-BE49-F238E27FC236}">
                <a16:creationId xmlns:a16="http://schemas.microsoft.com/office/drawing/2014/main" id="{39AED0BE-D477-768D-8286-6A82775B9529}"/>
              </a:ext>
            </a:extLst>
          </p:cNvPr>
          <p:cNvPicPr>
            <a:picLocks noChangeAspect="1"/>
          </p:cNvPicPr>
          <p:nvPr/>
        </p:nvPicPr>
        <p:blipFill>
          <a:blip r:embed="rId3"/>
          <a:stretch>
            <a:fillRect/>
          </a:stretch>
        </p:blipFill>
        <p:spPr>
          <a:xfrm>
            <a:off x="4512596" y="1626584"/>
            <a:ext cx="4224857" cy="3914137"/>
          </a:xfrm>
          <a:prstGeom prst="rect">
            <a:avLst/>
          </a:prstGeom>
        </p:spPr>
      </p:pic>
    </p:spTree>
    <p:extLst>
      <p:ext uri="{BB962C8B-B14F-4D97-AF65-F5344CB8AC3E}">
        <p14:creationId xmlns:p14="http://schemas.microsoft.com/office/powerpoint/2010/main" val="37434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553451" cy="1097279"/>
          </a:xfrm>
        </p:spPr>
        <p:txBody>
          <a:bodyPr/>
          <a:lstStyle/>
          <a:p>
            <a:r>
              <a:rPr lang="en-US" sz="2600" noProof="0" dirty="0">
                <a:solidFill>
                  <a:schemeClr val="tx2"/>
                </a:solidFill>
              </a:rPr>
              <a:t>Figure 14.7 The Relationship between Money Growth and Inflation Over Time and around the World </a:t>
            </a:r>
            <a:r>
              <a:rPr lang="en-US" sz="2000" b="0" noProof="0" dirty="0">
                <a:solidFill>
                  <a:schemeClr val="tx2"/>
                </a:solidFill>
              </a:rPr>
              <a:t>(2 of 2)</a:t>
            </a:r>
            <a:endParaRPr lang="en-US" sz="2000" noProof="0" dirty="0">
              <a:solidFill>
                <a:schemeClr val="tx2"/>
              </a:solidFill>
            </a:endParaRPr>
          </a:p>
        </p:txBody>
      </p:sp>
      <p:sp>
        <p:nvSpPr>
          <p:cNvPr id="6" name="Content Placeholder 5"/>
          <p:cNvSpPr>
            <a:spLocks noGrp="1"/>
          </p:cNvSpPr>
          <p:nvPr>
            <p:ph sz="quarter" idx="15"/>
          </p:nvPr>
        </p:nvSpPr>
        <p:spPr>
          <a:xfrm>
            <a:off x="457200" y="1558412"/>
            <a:ext cx="3283528" cy="4678875"/>
          </a:xfrm>
        </p:spPr>
        <p:txBody>
          <a:bodyPr/>
          <a:lstStyle/>
          <a:p>
            <a:pPr marL="432" indent="0">
              <a:buNone/>
            </a:pPr>
            <a:r>
              <a:rPr lang="en-US" sz="2200" noProof="0" dirty="0"/>
              <a:t>We see a similar story when we compare average rates of inflation and growth rates of the money supply across different countries.</a:t>
            </a:r>
          </a:p>
          <a:p>
            <a:pPr marL="432" indent="0">
              <a:buNone/>
            </a:pPr>
            <a:r>
              <a:rPr lang="en-US" sz="2200" noProof="0" dirty="0"/>
              <a:t>Although the relationship is not entirely predictable, countries with higher growth in the money supply do have higher rates of inflation.</a:t>
            </a:r>
          </a:p>
        </p:txBody>
      </p:sp>
      <p:pic>
        <p:nvPicPr>
          <p:cNvPr id="7" name="Picture 6" descr="A set of two panels (b) depict the relationship between money growth and inflation over time and around the world.">
            <a:extLst>
              <a:ext uri="{FF2B5EF4-FFF2-40B4-BE49-F238E27FC236}">
                <a16:creationId xmlns:a16="http://schemas.microsoft.com/office/drawing/2014/main" id="{9D88B68E-51BF-9D36-F1EE-59C9FD67AB16}"/>
              </a:ext>
            </a:extLst>
          </p:cNvPr>
          <p:cNvPicPr>
            <a:picLocks noChangeAspect="1"/>
          </p:cNvPicPr>
          <p:nvPr/>
        </p:nvPicPr>
        <p:blipFill>
          <a:blip r:embed="rId3"/>
          <a:stretch>
            <a:fillRect/>
          </a:stretch>
        </p:blipFill>
        <p:spPr>
          <a:xfrm>
            <a:off x="3836737" y="1712787"/>
            <a:ext cx="4838951" cy="4164550"/>
          </a:xfrm>
          <a:prstGeom prst="rect">
            <a:avLst/>
          </a:prstGeom>
        </p:spPr>
      </p:pic>
    </p:spTree>
    <p:extLst>
      <p:ext uri="{BB962C8B-B14F-4D97-AF65-F5344CB8AC3E}">
        <p14:creationId xmlns:p14="http://schemas.microsoft.com/office/powerpoint/2010/main" val="27591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4029"/>
            <a:ext cx="8229600" cy="790469"/>
          </a:xfrm>
        </p:spPr>
        <p:txBody>
          <a:bodyPr/>
          <a:lstStyle/>
          <a:p>
            <a:r>
              <a:rPr lang="en-US" noProof="0" dirty="0"/>
              <a:t>High Rates of Inflation</a:t>
            </a:r>
          </a:p>
        </p:txBody>
      </p:sp>
      <p:sp>
        <p:nvSpPr>
          <p:cNvPr id="4" name="Content Placeholder 3"/>
          <p:cNvSpPr>
            <a:spLocks noGrp="1"/>
          </p:cNvSpPr>
          <p:nvPr>
            <p:ph sz="quarter" idx="13"/>
          </p:nvPr>
        </p:nvSpPr>
        <p:spPr>
          <a:xfrm>
            <a:off x="454671" y="1643153"/>
            <a:ext cx="8229601" cy="3391985"/>
          </a:xfrm>
        </p:spPr>
        <p:txBody>
          <a:bodyPr tIns="0"/>
          <a:lstStyle/>
          <a:p>
            <a:pPr marL="432" indent="0">
              <a:spcBef>
                <a:spcPts val="1000"/>
              </a:spcBef>
              <a:buNone/>
            </a:pPr>
            <a:r>
              <a:rPr lang="en-US" sz="2200" noProof="0" dirty="0"/>
              <a:t>Very high rates of inflation—in excess of 50 percent per month—are known as </a:t>
            </a:r>
            <a:r>
              <a:rPr lang="en-US" sz="2200" b="1" noProof="0" dirty="0"/>
              <a:t>hyperinflation</a:t>
            </a:r>
            <a:r>
              <a:rPr lang="en-US" sz="2200" noProof="0" dirty="0"/>
              <a:t>.</a:t>
            </a:r>
          </a:p>
          <a:p>
            <a:pPr>
              <a:spcBef>
                <a:spcPts val="1000"/>
              </a:spcBef>
            </a:pPr>
            <a:r>
              <a:rPr lang="en-US" sz="2200" noProof="0" dirty="0"/>
              <a:t>Hyperinflation results when central banks increase the money supply at a rate far in excess of the growth rate of real G</a:t>
            </a:r>
            <a:r>
              <a:rPr lang="en-US" sz="100" noProof="0" dirty="0"/>
              <a:t> </a:t>
            </a:r>
            <a:r>
              <a:rPr lang="en-US" sz="2200" noProof="0" dirty="0"/>
              <a:t>D</a:t>
            </a:r>
            <a:r>
              <a:rPr lang="en-US" sz="100" noProof="0" dirty="0"/>
              <a:t> </a:t>
            </a:r>
            <a:r>
              <a:rPr lang="en-US" sz="2200" noProof="0" dirty="0"/>
              <a:t>P.</a:t>
            </a:r>
          </a:p>
          <a:p>
            <a:pPr>
              <a:spcBef>
                <a:spcPts val="1000"/>
              </a:spcBef>
            </a:pPr>
            <a:r>
              <a:rPr lang="en-US" sz="2200" noProof="0" dirty="0"/>
              <a:t>This might happen when governments want to spend much more than they raise through taxes, so they force their central bank to “buy” government bonds.</a:t>
            </a:r>
          </a:p>
        </p:txBody>
      </p:sp>
    </p:spTree>
    <p:extLst>
      <p:ext uri="{BB962C8B-B14F-4D97-AF65-F5344CB8AC3E}">
        <p14:creationId xmlns:p14="http://schemas.microsoft.com/office/powerpoint/2010/main" val="183645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4029"/>
            <a:ext cx="8229600" cy="790469"/>
          </a:xfrm>
        </p:spPr>
        <p:txBody>
          <a:bodyPr/>
          <a:lstStyle/>
          <a:p>
            <a:r>
              <a:rPr lang="en-US" noProof="0" dirty="0"/>
              <a:t>Recent Examples of Hyperinflation</a:t>
            </a:r>
          </a:p>
        </p:txBody>
      </p:sp>
      <p:sp>
        <p:nvSpPr>
          <p:cNvPr id="5" name="Content Placeholder 4"/>
          <p:cNvSpPr>
            <a:spLocks noGrp="1"/>
          </p:cNvSpPr>
          <p:nvPr>
            <p:ph sz="quarter" idx="14"/>
          </p:nvPr>
        </p:nvSpPr>
        <p:spPr>
          <a:xfrm>
            <a:off x="457200" y="1620570"/>
            <a:ext cx="8232128" cy="2824681"/>
          </a:xfrm>
        </p:spPr>
        <p:txBody>
          <a:bodyPr tIns="0"/>
          <a:lstStyle/>
          <a:p>
            <a:pPr marL="432" indent="0">
              <a:spcBef>
                <a:spcPts val="1000"/>
              </a:spcBef>
              <a:buNone/>
            </a:pPr>
            <a:r>
              <a:rPr lang="en-US" sz="2200" noProof="0" dirty="0">
                <a:solidFill>
                  <a:schemeClr val="tx1"/>
                </a:solidFill>
              </a:rPr>
              <a:t>Recently, hyperinflation has occurred in Zimbabwe. During the 2000s, prices increased by more than 10,000 percent per year.</a:t>
            </a:r>
          </a:p>
          <a:p>
            <a:pPr>
              <a:spcBef>
                <a:spcPts val="1000"/>
              </a:spcBef>
            </a:pPr>
            <a:r>
              <a:rPr lang="en-US" sz="2200" noProof="0" dirty="0">
                <a:solidFill>
                  <a:schemeClr val="tx1"/>
                </a:solidFill>
              </a:rPr>
              <a:t>At that rate, a can of soda costing $1 this year would cost over $100 next year and over $10,000 the year after that.</a:t>
            </a:r>
          </a:p>
          <a:p>
            <a:pPr>
              <a:spcBef>
                <a:spcPts val="1000"/>
              </a:spcBef>
            </a:pPr>
            <a:r>
              <a:rPr lang="en-US" sz="2200" noProof="0" dirty="0">
                <a:solidFill>
                  <a:schemeClr val="tx1"/>
                </a:solidFill>
              </a:rPr>
              <a:t>In 2008 the Zimbabwe inflation rate reached 15 billion percent.</a:t>
            </a:r>
          </a:p>
          <a:p>
            <a:pPr>
              <a:spcBef>
                <a:spcPts val="1000"/>
              </a:spcBef>
            </a:pPr>
            <a:r>
              <a:rPr lang="en-US" sz="2200" noProof="0" dirty="0">
                <a:solidFill>
                  <a:schemeClr val="tx1"/>
                </a:solidFill>
              </a:rPr>
              <a:t>In 2019 Venezuela experienced inflation rates over 2 million percent.</a:t>
            </a:r>
          </a:p>
        </p:txBody>
      </p:sp>
      <p:sp>
        <p:nvSpPr>
          <p:cNvPr id="6" name="Content Placeholder 5"/>
          <p:cNvSpPr>
            <a:spLocks noGrp="1"/>
          </p:cNvSpPr>
          <p:nvPr>
            <p:ph sz="quarter" idx="15"/>
          </p:nvPr>
        </p:nvSpPr>
        <p:spPr>
          <a:xfrm>
            <a:off x="454672" y="4644365"/>
            <a:ext cx="8232128" cy="790469"/>
          </a:xfrm>
        </p:spPr>
        <p:txBody>
          <a:bodyPr tIns="0"/>
          <a:lstStyle/>
          <a:p>
            <a:pPr marL="432" indent="0">
              <a:buNone/>
            </a:pPr>
            <a:r>
              <a:rPr lang="en-US" sz="2200" noProof="0" dirty="0"/>
              <a:t>Hyperinflation tends to be associated with slow growth, if not severe recession.</a:t>
            </a:r>
          </a:p>
        </p:txBody>
      </p:sp>
    </p:spTree>
    <p:extLst>
      <p:ext uri="{BB962C8B-B14F-4D97-AF65-F5344CB8AC3E}">
        <p14:creationId xmlns:p14="http://schemas.microsoft.com/office/powerpoint/2010/main" val="39779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German Hyperinflation of the Early 19</a:t>
            </a:r>
            <a:r>
              <a:rPr lang="en-US" sz="100" noProof="0" dirty="0"/>
              <a:t> </a:t>
            </a:r>
            <a:r>
              <a:rPr lang="en-US" sz="3200" noProof="0" dirty="0"/>
              <a:t>20s </a:t>
            </a:r>
            <a:r>
              <a:rPr lang="en-US" sz="2000" b="0" noProof="0" dirty="0"/>
              <a:t>(1 of 2)</a:t>
            </a:r>
            <a:endParaRPr lang="en-US" sz="2000" noProof="0" dirty="0"/>
          </a:p>
        </p:txBody>
      </p:sp>
      <p:sp>
        <p:nvSpPr>
          <p:cNvPr id="5" name="Content Placeholder 4"/>
          <p:cNvSpPr>
            <a:spLocks noGrp="1"/>
          </p:cNvSpPr>
          <p:nvPr>
            <p:ph sz="quarter" idx="13"/>
          </p:nvPr>
        </p:nvSpPr>
        <p:spPr>
          <a:xfrm>
            <a:off x="457200" y="1556327"/>
            <a:ext cx="3948545" cy="498104"/>
          </a:xfrm>
        </p:spPr>
        <p:txBody>
          <a:bodyPr/>
          <a:lstStyle/>
          <a:p>
            <a:pPr marL="432" indent="0">
              <a:buNone/>
            </a:pPr>
            <a:r>
              <a:rPr lang="en-US" sz="2200" noProof="0" dirty="0"/>
              <a:t>After Germany lost World War</a:t>
            </a:r>
          </a:p>
        </p:txBody>
      </p:sp>
      <p:graphicFrame>
        <p:nvGraphicFramePr>
          <p:cNvPr id="10" name="Object 9" descr="One"/>
          <p:cNvGraphicFramePr>
            <a:graphicFrameLocks noChangeAspect="1"/>
          </p:cNvGraphicFramePr>
          <p:nvPr>
            <p:extLst>
              <p:ext uri="{D42A27DB-BD31-4B8C-83A1-F6EECF244321}">
                <p14:modId xmlns:p14="http://schemas.microsoft.com/office/powerpoint/2010/main" val="2163041075"/>
              </p:ext>
            </p:extLst>
          </p:nvPr>
        </p:nvGraphicFramePr>
        <p:xfrm>
          <a:off x="4476125" y="1672263"/>
          <a:ext cx="202489" cy="337483"/>
        </p:xfrm>
        <a:graphic>
          <a:graphicData uri="http://schemas.openxmlformats.org/presentationml/2006/ole">
            <mc:AlternateContent xmlns:mc="http://schemas.openxmlformats.org/markup-compatibility/2006">
              <mc:Choice xmlns:v="urn:schemas-microsoft-com:vml" Requires="v">
                <p:oleObj name="Equation" r:id="rId2" imgW="114120" imgH="190440" progId="Equation.DSMT4">
                  <p:embed/>
                </p:oleObj>
              </mc:Choice>
              <mc:Fallback>
                <p:oleObj name="Equation" r:id="rId2" imgW="114120" imgH="190440" progId="Equation.DSMT4">
                  <p:embed/>
                  <p:pic>
                    <p:nvPicPr>
                      <p:cNvPr id="10" name="Object 9" descr="One"/>
                      <p:cNvPicPr/>
                      <p:nvPr/>
                    </p:nvPicPr>
                    <p:blipFill>
                      <a:blip r:embed="rId3"/>
                      <a:stretch>
                        <a:fillRect/>
                      </a:stretch>
                    </p:blipFill>
                    <p:spPr>
                      <a:xfrm>
                        <a:off x="4476125" y="1672263"/>
                        <a:ext cx="202489" cy="337483"/>
                      </a:xfrm>
                      <a:prstGeom prst="rect">
                        <a:avLst/>
                      </a:prstGeom>
                    </p:spPr>
                  </p:pic>
                </p:oleObj>
              </mc:Fallback>
            </mc:AlternateContent>
          </a:graphicData>
        </a:graphic>
      </p:graphicFrame>
      <p:sp>
        <p:nvSpPr>
          <p:cNvPr id="7" name="Content Placeholder 6"/>
          <p:cNvSpPr>
            <a:spLocks noGrp="1"/>
          </p:cNvSpPr>
          <p:nvPr>
            <p:ph sz="quarter" idx="14"/>
          </p:nvPr>
        </p:nvSpPr>
        <p:spPr>
          <a:xfrm>
            <a:off x="457200" y="2084394"/>
            <a:ext cx="3770416" cy="3241963"/>
          </a:xfrm>
        </p:spPr>
        <p:txBody>
          <a:bodyPr/>
          <a:lstStyle/>
          <a:p>
            <a:pPr marL="432" indent="0">
              <a:buNone/>
            </a:pPr>
            <a:r>
              <a:rPr lang="en-US" sz="2200" noProof="0" dirty="0"/>
              <a:t>the Allies forced Germany to pay </a:t>
            </a:r>
            <a:r>
              <a:rPr lang="en-US" sz="2200" b="1" noProof="0" dirty="0"/>
              <a:t>reparations</a:t>
            </a:r>
            <a:r>
              <a:rPr lang="en-US" sz="2200" noProof="0" dirty="0"/>
              <a:t>.</a:t>
            </a:r>
          </a:p>
          <a:p>
            <a:pPr marL="255600"/>
            <a:r>
              <a:rPr lang="en-US" sz="2200" noProof="0" dirty="0"/>
              <a:t>Unable to cover both its regular spending and the reparations, the German government sold bonds to its central bank, the </a:t>
            </a:r>
            <a:r>
              <a:rPr lang="en-US" sz="2200" b="1" noProof="0" dirty="0" err="1"/>
              <a:t>Reichsbank</a:t>
            </a:r>
            <a:r>
              <a:rPr lang="en-US" sz="2200" noProof="0" dirty="0"/>
              <a:t>.</a:t>
            </a:r>
          </a:p>
        </p:txBody>
      </p:sp>
      <p:pic>
        <p:nvPicPr>
          <p:cNvPr id="9" name="Picture 8" descr="An antique photo depicts a German citizen holding a large pile of paper money, about to use it as kindling to light the stove."/>
          <p:cNvPicPr>
            <a:picLocks noChangeAspect="1"/>
          </p:cNvPicPr>
          <p:nvPr/>
        </p:nvPicPr>
        <p:blipFill>
          <a:blip r:embed="rId4"/>
          <a:stretch>
            <a:fillRect/>
          </a:stretch>
        </p:blipFill>
        <p:spPr>
          <a:xfrm>
            <a:off x="5471258" y="1591733"/>
            <a:ext cx="3212870" cy="4645555"/>
          </a:xfrm>
          <a:prstGeom prst="rect">
            <a:avLst/>
          </a:prstGeom>
        </p:spPr>
      </p:pic>
    </p:spTree>
    <p:extLst>
      <p:ext uri="{BB962C8B-B14F-4D97-AF65-F5344CB8AC3E}">
        <p14:creationId xmlns:p14="http://schemas.microsoft.com/office/powerpoint/2010/main" val="400185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German Hyperinflation of the Early 19</a:t>
            </a:r>
            <a:r>
              <a:rPr lang="en-US" sz="100" noProof="0" dirty="0"/>
              <a:t> </a:t>
            </a:r>
            <a:r>
              <a:rPr lang="en-US" sz="3200" noProof="0" dirty="0"/>
              <a:t>20s </a:t>
            </a:r>
            <a:r>
              <a:rPr lang="en-US" sz="2000" b="0" noProof="0" dirty="0"/>
              <a:t>(2 of 2)</a:t>
            </a:r>
            <a:endParaRPr lang="en-US" sz="2000" noProof="0" dirty="0"/>
          </a:p>
        </p:txBody>
      </p:sp>
      <p:sp>
        <p:nvSpPr>
          <p:cNvPr id="6" name="Content Placeholder 5"/>
          <p:cNvSpPr>
            <a:spLocks noGrp="1"/>
          </p:cNvSpPr>
          <p:nvPr>
            <p:ph sz="quarter" idx="15"/>
          </p:nvPr>
        </p:nvSpPr>
        <p:spPr>
          <a:xfrm>
            <a:off x="457199" y="1558412"/>
            <a:ext cx="4292931" cy="4719527"/>
          </a:xfrm>
        </p:spPr>
        <p:txBody>
          <a:bodyPr/>
          <a:lstStyle/>
          <a:p>
            <a:pPr marL="432" indent="0">
              <a:buNone/>
            </a:pPr>
            <a:r>
              <a:rPr lang="en-US" sz="2000" noProof="0" dirty="0">
                <a:solidFill>
                  <a:schemeClr val="tx1"/>
                </a:solidFill>
              </a:rPr>
              <a:t>The value of the German </a:t>
            </a:r>
            <a:r>
              <a:rPr lang="en-US" sz="2000" b="1" noProof="0" dirty="0">
                <a:solidFill>
                  <a:schemeClr val="tx1"/>
                </a:solidFill>
              </a:rPr>
              <a:t>mark</a:t>
            </a:r>
            <a:r>
              <a:rPr lang="en-US" sz="2000" noProof="0" dirty="0">
                <a:solidFill>
                  <a:schemeClr val="tx1"/>
                </a:solidFill>
              </a:rPr>
              <a:t> started to fall, and the Allies demanded payment in their own currencies; so Germany was forced to buy their currency with its own.</a:t>
            </a:r>
          </a:p>
          <a:p>
            <a:r>
              <a:rPr lang="en-US" sz="2000" noProof="0" dirty="0">
                <a:solidFill>
                  <a:schemeClr val="tx1"/>
                </a:solidFill>
              </a:rPr>
              <a:t>This required massive expansion of the money supply.</a:t>
            </a:r>
          </a:p>
          <a:p>
            <a:r>
              <a:rPr lang="en-US" sz="2000" noProof="0" dirty="0">
                <a:solidFill>
                  <a:schemeClr val="tx1"/>
                </a:solidFill>
              </a:rPr>
              <a:t>From 1922–1923, the German price index rose from 1,440 to 126,160,000,000,000, making the German mark (and any savings held in German currency) worthless.</a:t>
            </a:r>
          </a:p>
        </p:txBody>
      </p:sp>
      <p:pic>
        <p:nvPicPr>
          <p:cNvPr id="7" name="Picture 6" descr="An antique photo depicts a German citizen holding a large pile of paper money, about to use it as kindling to light the stove."/>
          <p:cNvPicPr>
            <a:picLocks noChangeAspect="1"/>
          </p:cNvPicPr>
          <p:nvPr/>
        </p:nvPicPr>
        <p:blipFill>
          <a:blip r:embed="rId2"/>
          <a:stretch>
            <a:fillRect/>
          </a:stretch>
        </p:blipFill>
        <p:spPr>
          <a:xfrm>
            <a:off x="5471258" y="1591733"/>
            <a:ext cx="3212870" cy="4645555"/>
          </a:xfrm>
          <a:prstGeom prst="rect">
            <a:avLst/>
          </a:prstGeom>
        </p:spPr>
      </p:pic>
    </p:spTree>
    <p:extLst>
      <p:ext uri="{BB962C8B-B14F-4D97-AF65-F5344CB8AC3E}">
        <p14:creationId xmlns:p14="http://schemas.microsoft.com/office/powerpoint/2010/main" val="25551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Can Serve as Money?</a:t>
            </a:r>
          </a:p>
        </p:txBody>
      </p:sp>
      <p:sp>
        <p:nvSpPr>
          <p:cNvPr id="3" name="Content Placeholder 2"/>
          <p:cNvSpPr>
            <a:spLocks noGrp="1"/>
          </p:cNvSpPr>
          <p:nvPr>
            <p:ph sz="quarter" idx="13"/>
          </p:nvPr>
        </p:nvSpPr>
        <p:spPr/>
        <p:txBody>
          <a:bodyPr/>
          <a:lstStyle/>
          <a:p>
            <a:pPr marL="0" lvl="0" indent="0">
              <a:spcBef>
                <a:spcPts val="600"/>
              </a:spcBef>
              <a:buSzPts val="2200"/>
              <a:buNone/>
            </a:pPr>
            <a:r>
              <a:rPr lang="en-US" sz="2200" noProof="0" dirty="0"/>
              <a:t>In order to serve as an acceptable medium of exchange (and hence a potential “money”), a good should have the following characteristics:</a:t>
            </a:r>
          </a:p>
          <a:p>
            <a:pPr marL="432000" lvl="0" indent="-432000">
              <a:spcBef>
                <a:spcPts val="600"/>
              </a:spcBef>
              <a:buSzPts val="2200"/>
              <a:buAutoNum type="arabicPeriod"/>
            </a:pPr>
            <a:r>
              <a:rPr lang="en-US" sz="2200" noProof="0" dirty="0"/>
              <a:t>The good must be </a:t>
            </a:r>
            <a:r>
              <a:rPr lang="en-US" sz="2200" b="1" noProof="0" dirty="0"/>
              <a:t>acceptable</a:t>
            </a:r>
            <a:r>
              <a:rPr lang="en-US" sz="2200" noProof="0" dirty="0"/>
              <a:t> to (usable by) most people.</a:t>
            </a:r>
          </a:p>
          <a:p>
            <a:pPr marL="432000" lvl="0" indent="-432000">
              <a:spcBef>
                <a:spcPts val="600"/>
              </a:spcBef>
              <a:buSzPts val="2200"/>
              <a:buAutoNum type="arabicPeriod"/>
            </a:pPr>
            <a:r>
              <a:rPr lang="en-US" sz="2200" noProof="0" dirty="0"/>
              <a:t>It should be of </a:t>
            </a:r>
            <a:r>
              <a:rPr lang="en-US" sz="2200" b="1" noProof="0" dirty="0"/>
              <a:t>standardized quality</a:t>
            </a:r>
            <a:r>
              <a:rPr lang="en-US" sz="2200" noProof="0" dirty="0"/>
              <a:t> so any two units are alike.</a:t>
            </a:r>
          </a:p>
          <a:p>
            <a:pPr marL="432000" lvl="0" indent="-432000">
              <a:spcBef>
                <a:spcPts val="600"/>
              </a:spcBef>
              <a:buSzPts val="2200"/>
              <a:buAutoNum type="arabicPeriod"/>
            </a:pPr>
            <a:r>
              <a:rPr lang="en-US" sz="2200" noProof="0" dirty="0"/>
              <a:t>It should be </a:t>
            </a:r>
            <a:r>
              <a:rPr lang="en-US" sz="2200" b="1" noProof="0" dirty="0"/>
              <a:t>durable</a:t>
            </a:r>
            <a:r>
              <a:rPr lang="en-US" sz="2200" noProof="0" dirty="0"/>
              <a:t> so that value is not lost by wearing out.</a:t>
            </a:r>
          </a:p>
          <a:p>
            <a:pPr marL="432000" lvl="0" indent="-432000">
              <a:spcBef>
                <a:spcPts val="600"/>
              </a:spcBef>
              <a:buSzPts val="2200"/>
              <a:buAutoNum type="arabicPeriod"/>
            </a:pPr>
            <a:r>
              <a:rPr lang="en-US" sz="2200" noProof="0" dirty="0"/>
              <a:t>It should be </a:t>
            </a:r>
            <a:r>
              <a:rPr lang="en-US" sz="2200" b="1" noProof="0" dirty="0"/>
              <a:t>valuable</a:t>
            </a:r>
            <a:r>
              <a:rPr lang="en-US" sz="2200" noProof="0" dirty="0"/>
              <a:t> relative to its weight, so that it can easily be transported even in large quantities.</a:t>
            </a:r>
          </a:p>
          <a:p>
            <a:pPr marL="432000" lvl="0" indent="-432000">
              <a:spcBef>
                <a:spcPts val="600"/>
              </a:spcBef>
              <a:buSzPts val="2200"/>
              <a:buAutoNum type="arabicPeriod"/>
            </a:pPr>
            <a:r>
              <a:rPr lang="en-US" sz="2200" noProof="0" dirty="0"/>
              <a:t>It should be </a:t>
            </a:r>
            <a:r>
              <a:rPr lang="en-US" sz="2200" b="1" noProof="0" dirty="0"/>
              <a:t>divisible</a:t>
            </a:r>
            <a:r>
              <a:rPr lang="en-US" sz="2200" noProof="0" dirty="0"/>
              <a:t> enough to be used for purchases of both low-priced and high-priced goods.</a:t>
            </a:r>
          </a:p>
        </p:txBody>
      </p:sp>
    </p:spTree>
    <p:extLst>
      <p:ext uri="{BB962C8B-B14F-4D97-AF65-F5344CB8AC3E}">
        <p14:creationId xmlns:p14="http://schemas.microsoft.com/office/powerpoint/2010/main" val="351193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0033-6CFE-4005-B3E9-D9EEC4F0EA3A}"/>
              </a:ext>
            </a:extLst>
          </p:cNvPr>
          <p:cNvSpPr>
            <a:spLocks noGrp="1"/>
          </p:cNvSpPr>
          <p:nvPr>
            <p:ph type="title"/>
          </p:nvPr>
        </p:nvSpPr>
        <p:spPr/>
        <p:txBody>
          <a:bodyPr/>
          <a:lstStyle/>
          <a:p>
            <a:r>
              <a:rPr lang="en-US" noProof="0" dirty="0"/>
              <a:t>Commodity Money</a:t>
            </a:r>
          </a:p>
        </p:txBody>
      </p:sp>
      <p:sp>
        <p:nvSpPr>
          <p:cNvPr id="3" name="Content Placeholder 2">
            <a:extLst>
              <a:ext uri="{FF2B5EF4-FFF2-40B4-BE49-F238E27FC236}">
                <a16:creationId xmlns:a16="http://schemas.microsoft.com/office/drawing/2014/main" id="{838617C6-7499-4DCD-8E20-5AE91DD55393}"/>
              </a:ext>
            </a:extLst>
          </p:cNvPr>
          <p:cNvSpPr>
            <a:spLocks noGrp="1"/>
          </p:cNvSpPr>
          <p:nvPr>
            <p:ph sz="quarter" idx="13"/>
          </p:nvPr>
        </p:nvSpPr>
        <p:spPr>
          <a:xfrm>
            <a:off x="457200" y="1552574"/>
            <a:ext cx="8229601" cy="1986154"/>
          </a:xfrm>
        </p:spPr>
        <p:txBody>
          <a:bodyPr/>
          <a:lstStyle/>
          <a:p>
            <a:pPr marL="432" indent="0">
              <a:buNone/>
            </a:pPr>
            <a:r>
              <a:rPr lang="en-US" noProof="0" dirty="0"/>
              <a:t>Commodity money has a value independent of its use as money.</a:t>
            </a:r>
          </a:p>
          <a:p>
            <a:pPr marL="432" indent="0">
              <a:buNone/>
            </a:pPr>
            <a:r>
              <a:rPr lang="en-US" noProof="0" dirty="0"/>
              <a:t>Some important historical and modern commodity moneys:</a:t>
            </a:r>
          </a:p>
          <a:p>
            <a:r>
              <a:rPr lang="en-US" noProof="0" dirty="0"/>
              <a:t>Cowrie shells in Asia (the classical Chinese character for</a:t>
            </a:r>
          </a:p>
        </p:txBody>
      </p:sp>
      <p:sp>
        <p:nvSpPr>
          <p:cNvPr id="4" name="Content Placeholder 3">
            <a:extLst>
              <a:ext uri="{FF2B5EF4-FFF2-40B4-BE49-F238E27FC236}">
                <a16:creationId xmlns:a16="http://schemas.microsoft.com/office/drawing/2014/main" id="{D1E30018-6F0A-43AB-A7E6-8CEABE9BF843}"/>
              </a:ext>
            </a:extLst>
          </p:cNvPr>
          <p:cNvSpPr>
            <a:spLocks noGrp="1"/>
          </p:cNvSpPr>
          <p:nvPr>
            <p:ph sz="quarter" idx="14"/>
          </p:nvPr>
        </p:nvSpPr>
        <p:spPr>
          <a:xfrm>
            <a:off x="457200" y="3604368"/>
            <a:ext cx="2752343" cy="437280"/>
          </a:xfrm>
        </p:spPr>
        <p:txBody>
          <a:bodyPr tIns="0"/>
          <a:lstStyle/>
          <a:p>
            <a:pPr marL="255600" indent="0">
              <a:buNone/>
            </a:pPr>
            <a:r>
              <a:rPr lang="en-US" noProof="0" dirty="0"/>
              <a:t>money/currency,</a:t>
            </a:r>
          </a:p>
        </p:txBody>
      </p:sp>
      <p:pic>
        <p:nvPicPr>
          <p:cNvPr id="18" name="Content Placeholder 17" descr="A symbol resembles three rectangles are stacked on top of each other. On the bottom, lines extend from the center to the left and right.">
            <a:extLst>
              <a:ext uri="{FF2B5EF4-FFF2-40B4-BE49-F238E27FC236}">
                <a16:creationId xmlns:a16="http://schemas.microsoft.com/office/drawing/2014/main" id="{0F17CA22-2E46-4A04-8CCB-165A3778165C}"/>
              </a:ext>
            </a:extLst>
          </p:cNvPr>
          <p:cNvPicPr>
            <a:picLocks noGrp="1" noChangeAspect="1"/>
          </p:cNvPicPr>
          <p:nvPr>
            <p:ph sz="quarter" idx="15"/>
          </p:nvPr>
        </p:nvPicPr>
        <p:blipFill>
          <a:blip r:embed="rId2"/>
          <a:stretch>
            <a:fillRect/>
          </a:stretch>
        </p:blipFill>
        <p:spPr>
          <a:xfrm>
            <a:off x="3264407" y="3641725"/>
            <a:ext cx="457240" cy="408467"/>
          </a:xfrm>
          <a:prstGeom prst="rect">
            <a:avLst/>
          </a:prstGeom>
        </p:spPr>
      </p:pic>
      <p:sp>
        <p:nvSpPr>
          <p:cNvPr id="6" name="Content Placeholder 5">
            <a:extLst>
              <a:ext uri="{FF2B5EF4-FFF2-40B4-BE49-F238E27FC236}">
                <a16:creationId xmlns:a16="http://schemas.microsoft.com/office/drawing/2014/main" id="{979ECD57-A450-4FD3-BD2A-B7027C1A5001}"/>
              </a:ext>
            </a:extLst>
          </p:cNvPr>
          <p:cNvSpPr>
            <a:spLocks noGrp="1"/>
          </p:cNvSpPr>
          <p:nvPr>
            <p:ph sz="quarter" idx="16"/>
          </p:nvPr>
        </p:nvSpPr>
        <p:spPr>
          <a:xfrm>
            <a:off x="3813087" y="3605149"/>
            <a:ext cx="4286051" cy="436499"/>
          </a:xfrm>
        </p:spPr>
        <p:txBody>
          <a:bodyPr lIns="0" tIns="0"/>
          <a:lstStyle/>
          <a:p>
            <a:pPr marL="432" indent="0">
              <a:buNone/>
            </a:pPr>
            <a:r>
              <a:rPr lang="en-US" noProof="0" dirty="0"/>
              <a:t>originated as a pictograph of a</a:t>
            </a:r>
          </a:p>
        </p:txBody>
      </p:sp>
      <p:sp>
        <p:nvSpPr>
          <p:cNvPr id="7" name="Content Placeholder 6">
            <a:extLst>
              <a:ext uri="{FF2B5EF4-FFF2-40B4-BE49-F238E27FC236}">
                <a16:creationId xmlns:a16="http://schemas.microsoft.com/office/drawing/2014/main" id="{4CF20227-8407-45FC-A684-B6B9B73824BF}"/>
              </a:ext>
            </a:extLst>
          </p:cNvPr>
          <p:cNvSpPr>
            <a:spLocks noGrp="1"/>
          </p:cNvSpPr>
          <p:nvPr>
            <p:ph sz="quarter" idx="17"/>
          </p:nvPr>
        </p:nvSpPr>
        <p:spPr>
          <a:xfrm>
            <a:off x="457200" y="4114201"/>
            <a:ext cx="4011769" cy="457800"/>
          </a:xfrm>
        </p:spPr>
        <p:txBody>
          <a:bodyPr tIns="0"/>
          <a:lstStyle/>
          <a:p>
            <a:pPr marL="255600" indent="0">
              <a:buNone/>
            </a:pPr>
            <a:r>
              <a:rPr lang="en-US" noProof="0" dirty="0"/>
              <a:t>cowrie shell)</a:t>
            </a:r>
          </a:p>
        </p:txBody>
      </p:sp>
      <p:sp>
        <p:nvSpPr>
          <p:cNvPr id="8" name="Content Placeholder 7">
            <a:extLst>
              <a:ext uri="{FF2B5EF4-FFF2-40B4-BE49-F238E27FC236}">
                <a16:creationId xmlns:a16="http://schemas.microsoft.com/office/drawing/2014/main" id="{113C7D42-D838-4429-A4CC-D56C87EF86F0}"/>
              </a:ext>
            </a:extLst>
          </p:cNvPr>
          <p:cNvSpPr>
            <a:spLocks noGrp="1"/>
          </p:cNvSpPr>
          <p:nvPr>
            <p:ph sz="quarter" idx="18"/>
          </p:nvPr>
        </p:nvSpPr>
        <p:spPr>
          <a:xfrm>
            <a:off x="457200" y="4645153"/>
            <a:ext cx="8229601" cy="1554479"/>
          </a:xfrm>
        </p:spPr>
        <p:txBody>
          <a:bodyPr tIns="0"/>
          <a:lstStyle/>
          <a:p>
            <a:r>
              <a:rPr lang="en-US" noProof="0" dirty="0"/>
              <a:t>Precious metals, such as gold or silver</a:t>
            </a:r>
          </a:p>
          <a:p>
            <a:r>
              <a:rPr lang="en-US" noProof="0" dirty="0"/>
              <a:t>Animal pelts and skins in colonial North America</a:t>
            </a:r>
          </a:p>
          <a:p>
            <a:r>
              <a:rPr lang="en-US" noProof="0" dirty="0"/>
              <a:t>Cigarettes in prisons and prisoner-of-war camps</a:t>
            </a:r>
          </a:p>
        </p:txBody>
      </p:sp>
    </p:spTree>
    <p:extLst>
      <p:ext uri="{BB962C8B-B14F-4D97-AF65-F5344CB8AC3E}">
        <p14:creationId xmlns:p14="http://schemas.microsoft.com/office/powerpoint/2010/main" val="298347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fade">
                                      <p:cBhvr>
                                        <p:cTn id="39" dur="500"/>
                                        <p:tgtEl>
                                          <p:spTgt spid="8">
                                            <p:txEl>
                                              <p:pRg st="1" end="1"/>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P spid="7"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Paper Money to Fiat Money</a:t>
            </a:r>
          </a:p>
        </p:txBody>
      </p:sp>
      <p:sp>
        <p:nvSpPr>
          <p:cNvPr id="4" name="Content Placeholder 3"/>
          <p:cNvSpPr>
            <a:spLocks noGrp="1"/>
          </p:cNvSpPr>
          <p:nvPr>
            <p:ph sz="quarter" idx="13"/>
          </p:nvPr>
        </p:nvSpPr>
        <p:spPr>
          <a:xfrm>
            <a:off x="457200" y="1556327"/>
            <a:ext cx="8229600" cy="3388206"/>
          </a:xfrm>
        </p:spPr>
        <p:txBody>
          <a:bodyPr/>
          <a:lstStyle/>
          <a:p>
            <a:pPr marL="0" lvl="0" indent="0">
              <a:spcBef>
                <a:spcPts val="600"/>
              </a:spcBef>
              <a:buSzPts val="2000"/>
              <a:buNone/>
            </a:pPr>
            <a:r>
              <a:rPr lang="en-US" sz="2000" noProof="0" dirty="0"/>
              <a:t>Beginning in China in the tenth century and spreading throughout the world, </a:t>
            </a:r>
            <a:r>
              <a:rPr lang="en-US" sz="2000" b="1" noProof="0" dirty="0"/>
              <a:t>paper money</a:t>
            </a:r>
            <a:r>
              <a:rPr lang="en-US" sz="2000" noProof="0" dirty="0"/>
              <a:t> was issued by banks and governments. The paper money was exchangeable for some commodity, typically gold, on demand.</a:t>
            </a:r>
          </a:p>
          <a:p>
            <a:pPr marL="255600" lvl="0">
              <a:spcBef>
                <a:spcPts val="600"/>
              </a:spcBef>
            </a:pPr>
            <a:r>
              <a:rPr lang="en-US" sz="2000" noProof="0" dirty="0"/>
              <a:t>In modern economies, paper money is generally issued by a </a:t>
            </a:r>
            <a:r>
              <a:rPr lang="en-US" sz="2000" b="1" noProof="0" dirty="0"/>
              <a:t>central bank</a:t>
            </a:r>
            <a:r>
              <a:rPr lang="en-US" sz="2000" noProof="0" dirty="0"/>
              <a:t> run by the government.</a:t>
            </a:r>
          </a:p>
          <a:p>
            <a:pPr marL="255600" lvl="0">
              <a:spcBef>
                <a:spcPts val="600"/>
              </a:spcBef>
            </a:pPr>
            <a:r>
              <a:rPr lang="en-US" sz="2000" noProof="0" dirty="0"/>
              <a:t>The </a:t>
            </a:r>
            <a:r>
              <a:rPr lang="en-US" sz="2000" b="1" noProof="0" dirty="0"/>
              <a:t>Federal Reserve </a:t>
            </a:r>
            <a:r>
              <a:rPr lang="en-US" sz="2000" noProof="0" dirty="0"/>
              <a:t>is the central bank of the United States. However, money issued by the Federal Reserve is no longer exchangeable for gold, nor is </a:t>
            </a:r>
            <a:r>
              <a:rPr lang="en-US" sz="2000" b="1" noProof="0" dirty="0"/>
              <a:t>any</a:t>
            </a:r>
            <a:r>
              <a:rPr lang="en-US" sz="2000" noProof="0" dirty="0"/>
              <a:t> current world currency. Instead, the Fed issues currency known as </a:t>
            </a:r>
            <a:r>
              <a:rPr lang="en-US" sz="2000" b="1" noProof="0" dirty="0"/>
              <a:t>fiat money</a:t>
            </a:r>
            <a:r>
              <a:rPr lang="en-US" sz="2000" noProof="0" dirty="0"/>
              <a:t>.</a:t>
            </a:r>
          </a:p>
        </p:txBody>
      </p:sp>
      <p:sp>
        <p:nvSpPr>
          <p:cNvPr id="5" name="Content Placeholder 4"/>
          <p:cNvSpPr>
            <a:spLocks noGrp="1"/>
          </p:cNvSpPr>
          <p:nvPr>
            <p:ph sz="quarter" idx="14"/>
          </p:nvPr>
        </p:nvSpPr>
        <p:spPr>
          <a:xfrm>
            <a:off x="457199" y="5057423"/>
            <a:ext cx="8406143" cy="1083733"/>
          </a:xfrm>
        </p:spPr>
        <p:txBody>
          <a:bodyPr/>
          <a:lstStyle/>
          <a:p>
            <a:pPr marL="432" indent="0">
              <a:spcBef>
                <a:spcPts val="600"/>
              </a:spcBef>
              <a:buNone/>
            </a:pPr>
            <a:r>
              <a:rPr lang="en-US" sz="2000" b="1" noProof="0" dirty="0"/>
              <a:t>Fiat money</a:t>
            </a:r>
            <a:r>
              <a:rPr lang="en-US" sz="2000" noProof="0" dirty="0"/>
              <a:t> is any money, such as paper currency, that is authorized by a central bank or governmental body and that does not have to be exchanged by the central bank for gold or some other commodity money.</a:t>
            </a:r>
          </a:p>
        </p:txBody>
      </p:sp>
    </p:spTree>
    <p:extLst>
      <p:ext uri="{BB962C8B-B14F-4D97-AF65-F5344CB8AC3E}">
        <p14:creationId xmlns:p14="http://schemas.microsoft.com/office/powerpoint/2010/main" val="283295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0B3DD0-3E87-4678-B3A9-6F1B4156D6FF}">
  <ds:schemaRefs>
    <ds:schemaRef ds:uri="6125ffc9-2c56-435e-8267-1393444907b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7c1bd8dc-4e40-424f-a15f-9ffcd522197f"/>
    <ds:schemaRef ds:uri="http://www.w3.org/XML/1998/namespace"/>
    <ds:schemaRef ds:uri="http://purl.org/dc/dcmitype/"/>
  </ds:schemaRefs>
</ds:datastoreItem>
</file>

<file path=customXml/itemProps2.xml><?xml version="1.0" encoding="utf-8"?>
<ds:datastoreItem xmlns:ds="http://schemas.openxmlformats.org/officeDocument/2006/customXml" ds:itemID="{52A66687-E841-425E-8647-576122434DCA}">
  <ds:schemaRefs>
    <ds:schemaRef ds:uri="http://schemas.microsoft.com/sharepoint/v3/contenttype/forms"/>
  </ds:schemaRefs>
</ds:datastoreItem>
</file>

<file path=customXml/itemProps3.xml><?xml version="1.0" encoding="utf-8"?>
<ds:datastoreItem xmlns:ds="http://schemas.openxmlformats.org/officeDocument/2006/customXml" ds:itemID="{8F5ED5E0-A092-4460-91BE-6A62C91A9F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784</TotalTime>
  <Words>7714</Words>
  <Application>Microsoft Office PowerPoint</Application>
  <PresentationFormat>On-screen Show (4:3)</PresentationFormat>
  <Paragraphs>438</Paragraphs>
  <Slides>66</Slides>
  <Notes>23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75" baseType="lpstr">
      <vt:lpstr>Verdana</vt:lpstr>
      <vt:lpstr>Times New Roman</vt:lpstr>
      <vt:lpstr>Noto Sans Symbols</vt:lpstr>
      <vt:lpstr>Arial</vt:lpstr>
      <vt:lpstr>Calibri</vt:lpstr>
      <vt:lpstr>Segoe UI</vt:lpstr>
      <vt:lpstr>USHE</vt:lpstr>
      <vt:lpstr>USHE_slide options</vt:lpstr>
      <vt:lpstr>Equation</vt:lpstr>
      <vt:lpstr>Macroeconomics</vt:lpstr>
      <vt:lpstr>Chapter Outline</vt:lpstr>
      <vt:lpstr>Silicon Valley Bank and the Fragility of Banking</vt:lpstr>
      <vt:lpstr>Money</vt:lpstr>
      <vt:lpstr>14.1 What Is Money, and Why Do We Need It?</vt:lpstr>
      <vt:lpstr>The Four Primary Functions of Money</vt:lpstr>
      <vt:lpstr>What Can Serve as Money?</vt:lpstr>
      <vt:lpstr>Commodity Money</vt:lpstr>
      <vt:lpstr>Paper Money to Fiat Money</vt:lpstr>
      <vt:lpstr>Fiat Money—Advantages and Disadvantages</vt:lpstr>
      <vt:lpstr>Apply the Concept: Your Money Is No Good Here! (1 of 2)</vt:lpstr>
      <vt:lpstr>Apply the Concept: Your Money Is No Good Here! (2 of 2)</vt:lpstr>
      <vt:lpstr>14.2 How Is Money Measured in the United States Today?</vt:lpstr>
      <vt:lpstr>How Big Is the Money Supply?</vt:lpstr>
      <vt:lpstr>M1 versus M2: Which One Should We Use?</vt:lpstr>
      <vt:lpstr>What about Debit and Credit Cards?</vt:lpstr>
      <vt:lpstr>Apply the Concept: Is Bitcoin Money? (1 of 2)</vt:lpstr>
      <vt:lpstr>Apply the Concept: Is Bitcoin Money? (2 of 2)</vt:lpstr>
      <vt:lpstr>14.3 The Role of Banks in the Economy</vt:lpstr>
      <vt:lpstr>Figure 14.1 The Balance Sheet of a Typical Large Bank (1 of 2)</vt:lpstr>
      <vt:lpstr>Figure 14.1 The Balance Sheet of a Typical Large Bank (2 of 2)</vt:lpstr>
      <vt:lpstr>Reserves</vt:lpstr>
      <vt:lpstr>The Economic Importance of Bank Lending (1 of 2)</vt:lpstr>
      <vt:lpstr>The Economic Importance of Bank Lending (2 of 2)</vt:lpstr>
      <vt:lpstr>Apply the Concept: Help for Young Borrowers: Fintech or Ceilings on Interest Rates? (1 of 2)</vt:lpstr>
      <vt:lpstr>Apply the Concept: Help for Young Borrowers: Fintech or Ceilings on Interest Rates? (2 of 2)</vt:lpstr>
      <vt:lpstr>Do Banks Create Money?</vt:lpstr>
      <vt:lpstr>Bank of America Lends Money Out</vt:lpstr>
      <vt:lpstr>Follow the Money</vt:lpstr>
      <vt:lpstr>So, Do Banks Create Money?</vt:lpstr>
      <vt:lpstr>Figure 14.2 The Instability of the Money Multiplier</vt:lpstr>
      <vt:lpstr>Interest on Reserve Balances</vt:lpstr>
      <vt:lpstr>Why Does the Money Multiplier Fluctuate? (1 of 2)</vt:lpstr>
      <vt:lpstr>Why Does the Money Multiplier Fluctuate? (2 of 2)</vt:lpstr>
      <vt:lpstr>14.4 The Federal Reserve System</vt:lpstr>
      <vt:lpstr>Figure 14.3 The Feedback Loop during a Bank Panic</vt:lpstr>
      <vt:lpstr>The Establishment of the Federal Reserve System</vt:lpstr>
      <vt:lpstr>Response to the Great Depression</vt:lpstr>
      <vt:lpstr>Figure 14.4 The Federal Reserve System (1 of 2)</vt:lpstr>
      <vt:lpstr>Figure 14.4 The Federal Reserve System (2 of 2)</vt:lpstr>
      <vt:lpstr>The Fed, Banks, and the Money Supply</vt:lpstr>
      <vt:lpstr>Open Market Operations</vt:lpstr>
      <vt:lpstr>Open Market Operations in Action</vt:lpstr>
      <vt:lpstr>How the Fed Can Control the Money Supply</vt:lpstr>
      <vt:lpstr>Figure 14.5 Fluctuations in the Growth Rate of M2, 1981–2023</vt:lpstr>
      <vt:lpstr>The Fed and Other Financial Regulators</vt:lpstr>
      <vt:lpstr>Moral Hazard in the Banking System</vt:lpstr>
      <vt:lpstr>Moral Hazard and the Bank Runs of 2023</vt:lpstr>
      <vt:lpstr>The “Shadow Banking System” and the Financial Crisis of 2007–2009</vt:lpstr>
      <vt:lpstr>Securitization Comes to Banking</vt:lpstr>
      <vt:lpstr>Figure 14.6 The Process of Securitization</vt:lpstr>
      <vt:lpstr>The Shadow Banking System</vt:lpstr>
      <vt:lpstr>The Financial Crisis of 2007–2009</vt:lpstr>
      <vt:lpstr>The Fed’s Response</vt:lpstr>
      <vt:lpstr>14.5 The Quantity Theory of Money</vt:lpstr>
      <vt:lpstr>Connecting Money and Prices: The Quantity Equation</vt:lpstr>
      <vt:lpstr>Calculating the Velocity of Money</vt:lpstr>
      <vt:lpstr>The Quantity Theory Explanation of Inflation</vt:lpstr>
      <vt:lpstr>The Inflation Rate According to the Quantity Theory</vt:lpstr>
      <vt:lpstr>Figure 14.7 The Relationship between Money Growth and Inflation Over Time and around the World (1 of 2)</vt:lpstr>
      <vt:lpstr>Figure 14.7 The Relationship between Money Growth and Inflation Over Time and around the World (2 of 2)</vt:lpstr>
      <vt:lpstr>High Rates of Inflation</vt:lpstr>
      <vt:lpstr>Recent Examples of Hyperinflation</vt:lpstr>
      <vt:lpstr>Apply the Concept: The German Hyperinflation of the Early 19 20s (1 of 2)</vt:lpstr>
      <vt:lpstr>Apply the Concept: The German Hyperinflation of the Early 19 20s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14, Banks, Money, and the Federal Reserve System</dc:title>
  <dc:subject>Economics</dc:subject>
  <dc:creator>Hubbard/O'Brien</dc:creator>
  <cp:keywords>Macroeconomics</cp:keywords>
  <dc:description>Long description alt-text is inserted in the notes pane.</dc:description>
  <cp:lastModifiedBy>Chiranjeevi Kumar</cp:lastModifiedBy>
  <cp:revision>968</cp:revision>
  <dcterms:modified xsi:type="dcterms:W3CDTF">2024-05-03T13:17:07Z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